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9" r:id="rId4"/>
    <p:sldId id="283" r:id="rId5"/>
    <p:sldId id="282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50403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3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-3000" y="-84"/>
      </p:cViewPr>
      <p:guideLst>
        <p:guide orient="horz" pos="2160"/>
        <p:guide pos="15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024" y="1122363"/>
            <a:ext cx="4284266" cy="2387600"/>
          </a:xfrm>
        </p:spPr>
        <p:txBody>
          <a:bodyPr anchor="b"/>
          <a:lstStyle>
            <a:lvl1pPr algn="ctr">
              <a:defRPr sz="33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039" y="3602038"/>
            <a:ext cx="3780235" cy="1655762"/>
          </a:xfrm>
        </p:spPr>
        <p:txBody>
          <a:bodyPr/>
          <a:lstStyle>
            <a:lvl1pPr marL="0" indent="0" algn="ctr">
              <a:buNone/>
              <a:defRPr sz="1323"/>
            </a:lvl1pPr>
            <a:lvl2pPr marL="252009" indent="0" algn="ctr">
              <a:buNone/>
              <a:defRPr sz="1102"/>
            </a:lvl2pPr>
            <a:lvl3pPr marL="504017" indent="0" algn="ctr">
              <a:buNone/>
              <a:defRPr sz="992"/>
            </a:lvl3pPr>
            <a:lvl4pPr marL="756026" indent="0" algn="ctr">
              <a:buNone/>
              <a:defRPr sz="882"/>
            </a:lvl4pPr>
            <a:lvl5pPr marL="1008035" indent="0" algn="ctr">
              <a:buNone/>
              <a:defRPr sz="882"/>
            </a:lvl5pPr>
            <a:lvl6pPr marL="1260043" indent="0" algn="ctr">
              <a:buNone/>
              <a:defRPr sz="882"/>
            </a:lvl6pPr>
            <a:lvl7pPr marL="1512052" indent="0" algn="ctr">
              <a:buNone/>
              <a:defRPr sz="882"/>
            </a:lvl7pPr>
            <a:lvl8pPr marL="1764060" indent="0" algn="ctr">
              <a:buNone/>
              <a:defRPr sz="882"/>
            </a:lvl8pPr>
            <a:lvl9pPr marL="2016069" indent="0" algn="ctr">
              <a:buNone/>
              <a:defRPr sz="88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1DF8-0553-4D71-B6C4-A1F03C5C218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1345E-C3AC-4D55-AD7A-3D6188E21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88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1DF8-0553-4D71-B6C4-A1F03C5C218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1345E-C3AC-4D55-AD7A-3D6188E21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975" y="365125"/>
            <a:ext cx="108681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522" y="365125"/>
            <a:ext cx="319744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1DF8-0553-4D71-B6C4-A1F03C5C218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1345E-C3AC-4D55-AD7A-3D6188E21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0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1DF8-0553-4D71-B6C4-A1F03C5C218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1345E-C3AC-4D55-AD7A-3D6188E21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0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97" y="1709740"/>
            <a:ext cx="4347270" cy="2852737"/>
          </a:xfrm>
        </p:spPr>
        <p:txBody>
          <a:bodyPr anchor="b"/>
          <a:lstStyle>
            <a:lvl1pPr>
              <a:defRPr sz="33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97" y="4589465"/>
            <a:ext cx="4347270" cy="1500187"/>
          </a:xfrm>
        </p:spPr>
        <p:txBody>
          <a:bodyPr/>
          <a:lstStyle>
            <a:lvl1pPr marL="0" indent="0">
              <a:buNone/>
              <a:defRPr sz="1323">
                <a:solidFill>
                  <a:schemeClr val="tx1"/>
                </a:solidFill>
              </a:defRPr>
            </a:lvl1pPr>
            <a:lvl2pPr marL="252009" indent="0">
              <a:buNone/>
              <a:defRPr sz="1102">
                <a:solidFill>
                  <a:schemeClr val="tx1">
                    <a:tint val="75000"/>
                  </a:schemeClr>
                </a:solidFill>
              </a:defRPr>
            </a:lvl2pPr>
            <a:lvl3pPr marL="504017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3pPr>
            <a:lvl4pPr marL="756026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4pPr>
            <a:lvl5pPr marL="1008035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5pPr>
            <a:lvl6pPr marL="1260043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6pPr>
            <a:lvl7pPr marL="1512052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7pPr>
            <a:lvl8pPr marL="1764060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8pPr>
            <a:lvl9pPr marL="2016069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1DF8-0553-4D71-B6C4-A1F03C5C218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1345E-C3AC-4D55-AD7A-3D6188E21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16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522" y="1825625"/>
            <a:ext cx="214213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658" y="1825625"/>
            <a:ext cx="214213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1DF8-0553-4D71-B6C4-A1F03C5C218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1345E-C3AC-4D55-AD7A-3D6188E21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24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365127"/>
            <a:ext cx="434727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79" y="1681163"/>
            <a:ext cx="2132288" cy="823912"/>
          </a:xfrm>
        </p:spPr>
        <p:txBody>
          <a:bodyPr anchor="b"/>
          <a:lstStyle>
            <a:lvl1pPr marL="0" indent="0">
              <a:buNone/>
              <a:defRPr sz="1323" b="1"/>
            </a:lvl1pPr>
            <a:lvl2pPr marL="252009" indent="0">
              <a:buNone/>
              <a:defRPr sz="1102" b="1"/>
            </a:lvl2pPr>
            <a:lvl3pPr marL="504017" indent="0">
              <a:buNone/>
              <a:defRPr sz="992" b="1"/>
            </a:lvl3pPr>
            <a:lvl4pPr marL="756026" indent="0">
              <a:buNone/>
              <a:defRPr sz="882" b="1"/>
            </a:lvl4pPr>
            <a:lvl5pPr marL="1008035" indent="0">
              <a:buNone/>
              <a:defRPr sz="882" b="1"/>
            </a:lvl5pPr>
            <a:lvl6pPr marL="1260043" indent="0">
              <a:buNone/>
              <a:defRPr sz="882" b="1"/>
            </a:lvl6pPr>
            <a:lvl7pPr marL="1512052" indent="0">
              <a:buNone/>
              <a:defRPr sz="882" b="1"/>
            </a:lvl7pPr>
            <a:lvl8pPr marL="1764060" indent="0">
              <a:buNone/>
              <a:defRPr sz="882" b="1"/>
            </a:lvl8pPr>
            <a:lvl9pPr marL="2016069" indent="0">
              <a:buNone/>
              <a:defRPr sz="88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79" y="2505075"/>
            <a:ext cx="21322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658" y="1681163"/>
            <a:ext cx="2142790" cy="823912"/>
          </a:xfrm>
        </p:spPr>
        <p:txBody>
          <a:bodyPr anchor="b"/>
          <a:lstStyle>
            <a:lvl1pPr marL="0" indent="0">
              <a:buNone/>
              <a:defRPr sz="1323" b="1"/>
            </a:lvl1pPr>
            <a:lvl2pPr marL="252009" indent="0">
              <a:buNone/>
              <a:defRPr sz="1102" b="1"/>
            </a:lvl2pPr>
            <a:lvl3pPr marL="504017" indent="0">
              <a:buNone/>
              <a:defRPr sz="992" b="1"/>
            </a:lvl3pPr>
            <a:lvl4pPr marL="756026" indent="0">
              <a:buNone/>
              <a:defRPr sz="882" b="1"/>
            </a:lvl4pPr>
            <a:lvl5pPr marL="1008035" indent="0">
              <a:buNone/>
              <a:defRPr sz="882" b="1"/>
            </a:lvl5pPr>
            <a:lvl6pPr marL="1260043" indent="0">
              <a:buNone/>
              <a:defRPr sz="882" b="1"/>
            </a:lvl6pPr>
            <a:lvl7pPr marL="1512052" indent="0">
              <a:buNone/>
              <a:defRPr sz="882" b="1"/>
            </a:lvl7pPr>
            <a:lvl8pPr marL="1764060" indent="0">
              <a:buNone/>
              <a:defRPr sz="882" b="1"/>
            </a:lvl8pPr>
            <a:lvl9pPr marL="2016069" indent="0">
              <a:buNone/>
              <a:defRPr sz="88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658" y="2505075"/>
            <a:ext cx="214279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1DF8-0553-4D71-B6C4-A1F03C5C218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1345E-C3AC-4D55-AD7A-3D6188E21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30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1DF8-0553-4D71-B6C4-A1F03C5C218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1345E-C3AC-4D55-AD7A-3D6188E21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04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1DF8-0553-4D71-B6C4-A1F03C5C218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1345E-C3AC-4D55-AD7A-3D6188E21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03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457200"/>
            <a:ext cx="1625632" cy="1600200"/>
          </a:xfrm>
        </p:spPr>
        <p:txBody>
          <a:bodyPr anchor="b"/>
          <a:lstStyle>
            <a:lvl1pPr>
              <a:defRPr sz="17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790" y="987427"/>
            <a:ext cx="2551658" cy="4873625"/>
          </a:xfrm>
        </p:spPr>
        <p:txBody>
          <a:bodyPr/>
          <a:lstStyle>
            <a:lvl1pPr>
              <a:defRPr sz="1764"/>
            </a:lvl1pPr>
            <a:lvl2pPr>
              <a:defRPr sz="1543"/>
            </a:lvl2pPr>
            <a:lvl3pPr>
              <a:defRPr sz="1323"/>
            </a:lvl3pPr>
            <a:lvl4pPr>
              <a:defRPr sz="1102"/>
            </a:lvl4pPr>
            <a:lvl5pPr>
              <a:defRPr sz="1102"/>
            </a:lvl5pPr>
            <a:lvl6pPr>
              <a:defRPr sz="1102"/>
            </a:lvl6pPr>
            <a:lvl7pPr>
              <a:defRPr sz="1102"/>
            </a:lvl7pPr>
            <a:lvl8pPr>
              <a:defRPr sz="1102"/>
            </a:lvl8pPr>
            <a:lvl9pPr>
              <a:defRPr sz="110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2057400"/>
            <a:ext cx="1625632" cy="3811588"/>
          </a:xfrm>
        </p:spPr>
        <p:txBody>
          <a:bodyPr/>
          <a:lstStyle>
            <a:lvl1pPr marL="0" indent="0">
              <a:buNone/>
              <a:defRPr sz="882"/>
            </a:lvl1pPr>
            <a:lvl2pPr marL="252009" indent="0">
              <a:buNone/>
              <a:defRPr sz="772"/>
            </a:lvl2pPr>
            <a:lvl3pPr marL="504017" indent="0">
              <a:buNone/>
              <a:defRPr sz="661"/>
            </a:lvl3pPr>
            <a:lvl4pPr marL="756026" indent="0">
              <a:buNone/>
              <a:defRPr sz="551"/>
            </a:lvl4pPr>
            <a:lvl5pPr marL="1008035" indent="0">
              <a:buNone/>
              <a:defRPr sz="551"/>
            </a:lvl5pPr>
            <a:lvl6pPr marL="1260043" indent="0">
              <a:buNone/>
              <a:defRPr sz="551"/>
            </a:lvl6pPr>
            <a:lvl7pPr marL="1512052" indent="0">
              <a:buNone/>
              <a:defRPr sz="551"/>
            </a:lvl7pPr>
            <a:lvl8pPr marL="1764060" indent="0">
              <a:buNone/>
              <a:defRPr sz="551"/>
            </a:lvl8pPr>
            <a:lvl9pPr marL="2016069" indent="0">
              <a:buNone/>
              <a:defRPr sz="55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1DF8-0553-4D71-B6C4-A1F03C5C218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1345E-C3AC-4D55-AD7A-3D6188E21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51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457200"/>
            <a:ext cx="1625632" cy="1600200"/>
          </a:xfrm>
        </p:spPr>
        <p:txBody>
          <a:bodyPr anchor="b"/>
          <a:lstStyle>
            <a:lvl1pPr>
              <a:defRPr sz="17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790" y="987427"/>
            <a:ext cx="2551658" cy="4873625"/>
          </a:xfrm>
        </p:spPr>
        <p:txBody>
          <a:bodyPr anchor="t"/>
          <a:lstStyle>
            <a:lvl1pPr marL="0" indent="0">
              <a:buNone/>
              <a:defRPr sz="1764"/>
            </a:lvl1pPr>
            <a:lvl2pPr marL="252009" indent="0">
              <a:buNone/>
              <a:defRPr sz="1543"/>
            </a:lvl2pPr>
            <a:lvl3pPr marL="504017" indent="0">
              <a:buNone/>
              <a:defRPr sz="1323"/>
            </a:lvl3pPr>
            <a:lvl4pPr marL="756026" indent="0">
              <a:buNone/>
              <a:defRPr sz="1102"/>
            </a:lvl4pPr>
            <a:lvl5pPr marL="1008035" indent="0">
              <a:buNone/>
              <a:defRPr sz="1102"/>
            </a:lvl5pPr>
            <a:lvl6pPr marL="1260043" indent="0">
              <a:buNone/>
              <a:defRPr sz="1102"/>
            </a:lvl6pPr>
            <a:lvl7pPr marL="1512052" indent="0">
              <a:buNone/>
              <a:defRPr sz="1102"/>
            </a:lvl7pPr>
            <a:lvl8pPr marL="1764060" indent="0">
              <a:buNone/>
              <a:defRPr sz="1102"/>
            </a:lvl8pPr>
            <a:lvl9pPr marL="2016069" indent="0">
              <a:buNone/>
              <a:defRPr sz="110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2057400"/>
            <a:ext cx="1625632" cy="3811588"/>
          </a:xfrm>
        </p:spPr>
        <p:txBody>
          <a:bodyPr/>
          <a:lstStyle>
            <a:lvl1pPr marL="0" indent="0">
              <a:buNone/>
              <a:defRPr sz="882"/>
            </a:lvl1pPr>
            <a:lvl2pPr marL="252009" indent="0">
              <a:buNone/>
              <a:defRPr sz="772"/>
            </a:lvl2pPr>
            <a:lvl3pPr marL="504017" indent="0">
              <a:buNone/>
              <a:defRPr sz="661"/>
            </a:lvl3pPr>
            <a:lvl4pPr marL="756026" indent="0">
              <a:buNone/>
              <a:defRPr sz="551"/>
            </a:lvl4pPr>
            <a:lvl5pPr marL="1008035" indent="0">
              <a:buNone/>
              <a:defRPr sz="551"/>
            </a:lvl5pPr>
            <a:lvl6pPr marL="1260043" indent="0">
              <a:buNone/>
              <a:defRPr sz="551"/>
            </a:lvl6pPr>
            <a:lvl7pPr marL="1512052" indent="0">
              <a:buNone/>
              <a:defRPr sz="551"/>
            </a:lvl7pPr>
            <a:lvl8pPr marL="1764060" indent="0">
              <a:buNone/>
              <a:defRPr sz="551"/>
            </a:lvl8pPr>
            <a:lvl9pPr marL="2016069" indent="0">
              <a:buNone/>
              <a:defRPr sz="55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1DF8-0553-4D71-B6C4-A1F03C5C218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1345E-C3AC-4D55-AD7A-3D6188E21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4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522" y="365127"/>
            <a:ext cx="43472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522" y="1825625"/>
            <a:ext cx="4347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522" y="6356352"/>
            <a:ext cx="1134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11DF8-0553-4D71-B6C4-A1F03C5C218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604" y="6356352"/>
            <a:ext cx="1701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721" y="6356352"/>
            <a:ext cx="1134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1345E-C3AC-4D55-AD7A-3D6188E21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89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04017" rtl="0" eaLnBrk="1" latinLnBrk="0" hangingPunct="1">
        <a:lnSpc>
          <a:spcPct val="90000"/>
        </a:lnSpc>
        <a:spcBef>
          <a:spcPct val="0"/>
        </a:spcBef>
        <a:buNone/>
        <a:defRPr sz="2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004" indent="-126004" algn="l" defTabSz="504017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543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30022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1102" kern="1200">
          <a:solidFill>
            <a:schemeClr val="tx1"/>
          </a:solidFill>
          <a:latin typeface="+mn-lt"/>
          <a:ea typeface="+mn-ea"/>
          <a:cs typeface="+mn-cs"/>
        </a:defRPr>
      </a:lvl3pPr>
      <a:lvl4pPr marL="882030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4pPr>
      <a:lvl5pPr marL="1134039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048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6pPr>
      <a:lvl7pPr marL="1638056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7pPr>
      <a:lvl8pPr marL="1890065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8pPr>
      <a:lvl9pPr marL="2142073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1pPr>
      <a:lvl2pPr marL="252009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2pPr>
      <a:lvl3pPr marL="504017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3pPr>
      <a:lvl4pPr marL="756026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4pPr>
      <a:lvl5pPr marL="1008035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5pPr>
      <a:lvl6pPr marL="1260043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6pPr>
      <a:lvl7pPr marL="1512052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7pPr>
      <a:lvl8pPr marL="1764060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8pPr>
      <a:lvl9pPr marL="2016069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rdiagram1.jpg">
            <a:extLst>
              <a:ext uri="{FF2B5EF4-FFF2-40B4-BE49-F238E27FC236}">
                <a16:creationId xmlns:a16="http://schemas.microsoft.com/office/drawing/2014/main" xmlns="" id="{5A4C7AB8-8944-4B2F-A9B6-AE25D17BA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8"/>
          <a:stretch/>
        </p:blipFill>
        <p:spPr bwMode="auto">
          <a:xfrm>
            <a:off x="324952" y="1073098"/>
            <a:ext cx="4272991" cy="397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E52F0C-EE47-4B2A-934D-B56CD34649C0}"/>
              </a:ext>
            </a:extLst>
          </p:cNvPr>
          <p:cNvSpPr txBox="1"/>
          <p:nvPr/>
        </p:nvSpPr>
        <p:spPr>
          <a:xfrm>
            <a:off x="1534076" y="513878"/>
            <a:ext cx="17536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effective temperature [K]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0C3E6FF-3637-4D21-B6A8-4CA71717DBBA}"/>
              </a:ext>
            </a:extLst>
          </p:cNvPr>
          <p:cNvSpPr txBox="1"/>
          <p:nvPr/>
        </p:nvSpPr>
        <p:spPr>
          <a:xfrm>
            <a:off x="3015253" y="83127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4000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6F3F0EC-B0C6-40B7-A5B4-522800BA524D}"/>
              </a:ext>
            </a:extLst>
          </p:cNvPr>
          <p:cNvSpPr txBox="1"/>
          <p:nvPr/>
        </p:nvSpPr>
        <p:spPr>
          <a:xfrm>
            <a:off x="2495078" y="824975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6000</a:t>
            </a:r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C70CE2-A2C4-4CD2-996A-75693B4757FA}"/>
              </a:ext>
            </a:extLst>
          </p:cNvPr>
          <p:cNvSpPr txBox="1"/>
          <p:nvPr/>
        </p:nvSpPr>
        <p:spPr>
          <a:xfrm>
            <a:off x="1966085" y="83253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7000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AED1765-B305-4EF6-A2B7-958EDE3F1240}"/>
              </a:ext>
            </a:extLst>
          </p:cNvPr>
          <p:cNvSpPr txBox="1"/>
          <p:nvPr/>
        </p:nvSpPr>
        <p:spPr>
          <a:xfrm>
            <a:off x="1323739" y="824976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10000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AD8C390-8DC7-490B-BF5E-1D14C445F378}"/>
              </a:ext>
            </a:extLst>
          </p:cNvPr>
          <p:cNvSpPr txBox="1"/>
          <p:nvPr/>
        </p:nvSpPr>
        <p:spPr>
          <a:xfrm>
            <a:off x="794748" y="824976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30000</a:t>
            </a:r>
            <a:endParaRPr lang="en-US" sz="1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D1D4C50-E2B6-42CC-A829-F6E5122DE02B}"/>
              </a:ext>
            </a:extLst>
          </p:cNvPr>
          <p:cNvSpPr/>
          <p:nvPr/>
        </p:nvSpPr>
        <p:spPr>
          <a:xfrm>
            <a:off x="272053" y="1035312"/>
            <a:ext cx="317395" cy="3634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474B751-6526-4512-A45F-8313F8249702}"/>
              </a:ext>
            </a:extLst>
          </p:cNvPr>
          <p:cNvSpPr txBox="1"/>
          <p:nvPr/>
        </p:nvSpPr>
        <p:spPr>
          <a:xfrm>
            <a:off x="317396" y="43830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14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5595BA7-8828-4316-9E61-B8DDE4D03803}"/>
              </a:ext>
            </a:extLst>
          </p:cNvPr>
          <p:cNvSpPr txBox="1"/>
          <p:nvPr/>
        </p:nvSpPr>
        <p:spPr>
          <a:xfrm>
            <a:off x="326213" y="405938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12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F3A355D-8DD6-42AC-97FC-779215FD4ED6}"/>
              </a:ext>
            </a:extLst>
          </p:cNvPr>
          <p:cNvSpPr txBox="1"/>
          <p:nvPr/>
        </p:nvSpPr>
        <p:spPr>
          <a:xfrm>
            <a:off x="319916" y="37432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CD5175F-3423-41CC-8AC5-3CD90AEF9AA0}"/>
              </a:ext>
            </a:extLst>
          </p:cNvPr>
          <p:cNvSpPr txBox="1"/>
          <p:nvPr/>
        </p:nvSpPr>
        <p:spPr>
          <a:xfrm>
            <a:off x="387929" y="291197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4</a:t>
            </a:r>
            <a:endParaRPr 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CC84EBD-64B6-4AAF-B916-FBBC3B37FB49}"/>
              </a:ext>
            </a:extLst>
          </p:cNvPr>
          <p:cNvSpPr txBox="1"/>
          <p:nvPr/>
        </p:nvSpPr>
        <p:spPr>
          <a:xfrm>
            <a:off x="374075" y="344222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8</a:t>
            </a:r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76A0306-C4D4-4747-B0B7-5612FB565C08}"/>
              </a:ext>
            </a:extLst>
          </p:cNvPr>
          <p:cNvSpPr txBox="1"/>
          <p:nvPr/>
        </p:nvSpPr>
        <p:spPr>
          <a:xfrm>
            <a:off x="374074" y="319284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6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130509-AD52-4586-AAA6-C09446CA9CBC}"/>
              </a:ext>
            </a:extLst>
          </p:cNvPr>
          <p:cNvSpPr txBox="1"/>
          <p:nvPr/>
        </p:nvSpPr>
        <p:spPr>
          <a:xfrm>
            <a:off x="380372" y="26399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2</a:t>
            </a:r>
            <a:endParaRPr 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E901A0B-3A33-46D2-B9C7-F040D0161314}"/>
              </a:ext>
            </a:extLst>
          </p:cNvPr>
          <p:cNvSpPr txBox="1"/>
          <p:nvPr/>
        </p:nvSpPr>
        <p:spPr>
          <a:xfrm>
            <a:off x="387929" y="234519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0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19E59A6-FEEC-495B-9E45-30837C00CB49}"/>
              </a:ext>
            </a:extLst>
          </p:cNvPr>
          <p:cNvSpPr txBox="1"/>
          <p:nvPr/>
        </p:nvSpPr>
        <p:spPr>
          <a:xfrm>
            <a:off x="350144" y="2095814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-2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BB092C6-2780-48D4-AF4C-368C1DDAC91F}"/>
              </a:ext>
            </a:extLst>
          </p:cNvPr>
          <p:cNvSpPr txBox="1"/>
          <p:nvPr/>
        </p:nvSpPr>
        <p:spPr>
          <a:xfrm>
            <a:off x="335030" y="1823761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-4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6063E68-2853-4757-9B09-1B4B13F1323D}"/>
              </a:ext>
            </a:extLst>
          </p:cNvPr>
          <p:cNvSpPr txBox="1"/>
          <p:nvPr/>
        </p:nvSpPr>
        <p:spPr>
          <a:xfrm>
            <a:off x="342587" y="1536594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-6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780B690-B5C0-4216-91F3-F31F359BF767}"/>
              </a:ext>
            </a:extLst>
          </p:cNvPr>
          <p:cNvSpPr txBox="1"/>
          <p:nvPr/>
        </p:nvSpPr>
        <p:spPr>
          <a:xfrm>
            <a:off x="342587" y="1256984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-8</a:t>
            </a: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4C218E8-60EF-47BF-A844-C792E9A89901}"/>
              </a:ext>
            </a:extLst>
          </p:cNvPr>
          <p:cNvSpPr txBox="1"/>
          <p:nvPr/>
        </p:nvSpPr>
        <p:spPr>
          <a:xfrm>
            <a:off x="319916" y="100760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10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5679CA8-5D01-41B4-BE02-7847EBB8362B}"/>
              </a:ext>
            </a:extLst>
          </p:cNvPr>
          <p:cNvSpPr txBox="1"/>
          <p:nvPr/>
        </p:nvSpPr>
        <p:spPr>
          <a:xfrm rot="16200000">
            <a:off x="-506321" y="2682744"/>
            <a:ext cx="1430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absolute magnitude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7351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images of cosmic background radiation">
            <a:extLst>
              <a:ext uri="{FF2B5EF4-FFF2-40B4-BE49-F238E27FC236}">
                <a16:creationId xmlns:a16="http://schemas.microsoft.com/office/drawing/2014/main" xmlns="" id="{23AD8EE5-AFD9-4143-9725-504056CAE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" t="17629" r="7342"/>
          <a:stretch/>
        </p:blipFill>
        <p:spPr bwMode="auto">
          <a:xfrm>
            <a:off x="332509" y="2357792"/>
            <a:ext cx="4337732" cy="272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20F5A3E-F511-40B6-9441-00EFC88FD4F1}"/>
              </a:ext>
            </a:extLst>
          </p:cNvPr>
          <p:cNvSpPr txBox="1"/>
          <p:nvPr/>
        </p:nvSpPr>
        <p:spPr>
          <a:xfrm>
            <a:off x="793487" y="2985025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b="1" dirty="0">
                <a:highlight>
                  <a:srgbClr val="FFFF00"/>
                </a:highlight>
              </a:rPr>
              <a:t>30 GHz</a:t>
            </a:r>
            <a:endParaRPr lang="en-US" sz="1050" b="1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4CDC11D-830A-48C8-9217-A30E49E45D32}"/>
              </a:ext>
            </a:extLst>
          </p:cNvPr>
          <p:cNvSpPr txBox="1"/>
          <p:nvPr/>
        </p:nvSpPr>
        <p:spPr>
          <a:xfrm>
            <a:off x="2207910" y="2993842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b="1" dirty="0">
                <a:highlight>
                  <a:srgbClr val="FFFF00"/>
                </a:highlight>
              </a:rPr>
              <a:t>44 GHz</a:t>
            </a:r>
            <a:endParaRPr lang="en-US" sz="1050" b="1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23361CB-4108-4A1B-8FAC-E28CB5822CBD}"/>
              </a:ext>
            </a:extLst>
          </p:cNvPr>
          <p:cNvSpPr txBox="1"/>
          <p:nvPr/>
        </p:nvSpPr>
        <p:spPr>
          <a:xfrm>
            <a:off x="3629891" y="2979988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b="1" dirty="0">
                <a:highlight>
                  <a:srgbClr val="FFFF00"/>
                </a:highlight>
              </a:rPr>
              <a:t>70 GHz</a:t>
            </a:r>
            <a:endParaRPr lang="en-US" sz="1050" b="1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5C4FD6F-DAC6-48FF-A811-390C7BF2E577}"/>
              </a:ext>
            </a:extLst>
          </p:cNvPr>
          <p:cNvSpPr txBox="1"/>
          <p:nvPr/>
        </p:nvSpPr>
        <p:spPr>
          <a:xfrm>
            <a:off x="802303" y="3817557"/>
            <a:ext cx="646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b="1" dirty="0">
                <a:highlight>
                  <a:srgbClr val="FFFF00"/>
                </a:highlight>
              </a:rPr>
              <a:t>100 GHz</a:t>
            </a:r>
            <a:endParaRPr lang="en-US" sz="1050" b="1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223D17A-0486-4EA0-872A-AEF06DB4D45A}"/>
              </a:ext>
            </a:extLst>
          </p:cNvPr>
          <p:cNvSpPr txBox="1"/>
          <p:nvPr/>
        </p:nvSpPr>
        <p:spPr>
          <a:xfrm>
            <a:off x="758220" y="4687874"/>
            <a:ext cx="646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b="1" dirty="0">
                <a:highlight>
                  <a:srgbClr val="FFFF00"/>
                </a:highlight>
              </a:rPr>
              <a:t>353 GHz</a:t>
            </a:r>
            <a:endParaRPr lang="en-US" sz="1050" b="1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E999487-DC98-4DDB-8438-EFD634EA0BB2}"/>
              </a:ext>
            </a:extLst>
          </p:cNvPr>
          <p:cNvSpPr txBox="1"/>
          <p:nvPr/>
        </p:nvSpPr>
        <p:spPr>
          <a:xfrm>
            <a:off x="2165086" y="4689133"/>
            <a:ext cx="646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b="1" dirty="0">
                <a:highlight>
                  <a:srgbClr val="FFFF00"/>
                </a:highlight>
              </a:rPr>
              <a:t>545 GHz</a:t>
            </a:r>
            <a:endParaRPr lang="en-US" sz="1050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D3EC8EB-8091-4399-97D8-E46BB08E7D01}"/>
              </a:ext>
            </a:extLst>
          </p:cNvPr>
          <p:cNvSpPr txBox="1"/>
          <p:nvPr/>
        </p:nvSpPr>
        <p:spPr>
          <a:xfrm>
            <a:off x="3617294" y="4697950"/>
            <a:ext cx="646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b="1" dirty="0">
                <a:highlight>
                  <a:srgbClr val="FFFF00"/>
                </a:highlight>
              </a:rPr>
              <a:t>852 GHz</a:t>
            </a:r>
            <a:endParaRPr lang="en-US" sz="1050" b="1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BF7E93F-32F1-434A-8116-3BFFAD03D60F}"/>
              </a:ext>
            </a:extLst>
          </p:cNvPr>
          <p:cNvSpPr txBox="1"/>
          <p:nvPr/>
        </p:nvSpPr>
        <p:spPr>
          <a:xfrm>
            <a:off x="3686566" y="3837708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b="1" dirty="0">
                <a:highlight>
                  <a:srgbClr val="FFFF00"/>
                </a:highlight>
              </a:rPr>
              <a:t>217 Hz</a:t>
            </a:r>
            <a:endParaRPr lang="en-US" sz="1050" b="1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41B32FC-5901-480C-AD06-02692DAA5BB7}"/>
              </a:ext>
            </a:extLst>
          </p:cNvPr>
          <p:cNvSpPr txBox="1"/>
          <p:nvPr/>
        </p:nvSpPr>
        <p:spPr>
          <a:xfrm>
            <a:off x="2259548" y="3808739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b="1" dirty="0">
                <a:highlight>
                  <a:srgbClr val="FFFF00"/>
                </a:highlight>
              </a:rPr>
              <a:t>143 Hz</a:t>
            </a:r>
            <a:endParaRPr lang="en-US" sz="105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61898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DA5D5AC-06A1-4769-A592-2B1FF422FD63}"/>
              </a:ext>
            </a:extLst>
          </p:cNvPr>
          <p:cNvSpPr/>
          <p:nvPr/>
        </p:nvSpPr>
        <p:spPr>
          <a:xfrm>
            <a:off x="604561" y="128471"/>
            <a:ext cx="4315061" cy="6000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11AB076B-44FC-4EFC-984C-DD1E69DB4934}"/>
              </a:ext>
            </a:extLst>
          </p:cNvPr>
          <p:cNvCxnSpPr/>
          <p:nvPr/>
        </p:nvCxnSpPr>
        <p:spPr>
          <a:xfrm>
            <a:off x="1314922" y="128471"/>
            <a:ext cx="0" cy="60002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335DDF8E-71D1-421C-8E62-32AFDF9ADC96}"/>
              </a:ext>
            </a:extLst>
          </p:cNvPr>
          <p:cNvCxnSpPr/>
          <p:nvPr/>
        </p:nvCxnSpPr>
        <p:spPr>
          <a:xfrm>
            <a:off x="2034099" y="129730"/>
            <a:ext cx="0" cy="60002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903CC07B-E568-4B45-802F-154FBB59A5B5}"/>
              </a:ext>
            </a:extLst>
          </p:cNvPr>
          <p:cNvCxnSpPr/>
          <p:nvPr/>
        </p:nvCxnSpPr>
        <p:spPr>
          <a:xfrm>
            <a:off x="2752016" y="122173"/>
            <a:ext cx="0" cy="60002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09D93AD-A9BE-4AD1-A10B-92E30E5573AE}"/>
              </a:ext>
            </a:extLst>
          </p:cNvPr>
          <p:cNvCxnSpPr/>
          <p:nvPr/>
        </p:nvCxnSpPr>
        <p:spPr>
          <a:xfrm>
            <a:off x="3477491" y="122173"/>
            <a:ext cx="0" cy="60002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6A16289B-8C87-48CB-8D4F-B65E63220286}"/>
              </a:ext>
            </a:extLst>
          </p:cNvPr>
          <p:cNvCxnSpPr/>
          <p:nvPr/>
        </p:nvCxnSpPr>
        <p:spPr>
          <a:xfrm>
            <a:off x="4196668" y="130989"/>
            <a:ext cx="0" cy="60002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5BDA2DC-FDF7-4FA8-B84F-9D7E6726D309}"/>
              </a:ext>
            </a:extLst>
          </p:cNvPr>
          <p:cNvCxnSpPr/>
          <p:nvPr/>
        </p:nvCxnSpPr>
        <p:spPr>
          <a:xfrm>
            <a:off x="604561" y="838831"/>
            <a:ext cx="4307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0630D32-CC98-4FF5-8581-853622E33947}"/>
              </a:ext>
            </a:extLst>
          </p:cNvPr>
          <p:cNvCxnSpPr/>
          <p:nvPr/>
        </p:nvCxnSpPr>
        <p:spPr>
          <a:xfrm>
            <a:off x="613377" y="1558007"/>
            <a:ext cx="4307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8449B408-3943-4839-8DAC-65DDB425BF1E}"/>
              </a:ext>
            </a:extLst>
          </p:cNvPr>
          <p:cNvCxnSpPr/>
          <p:nvPr/>
        </p:nvCxnSpPr>
        <p:spPr>
          <a:xfrm>
            <a:off x="614636" y="2277184"/>
            <a:ext cx="4307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C438ACE-18E6-4517-A38D-69A6780AEB42}"/>
              </a:ext>
            </a:extLst>
          </p:cNvPr>
          <p:cNvCxnSpPr/>
          <p:nvPr/>
        </p:nvCxnSpPr>
        <p:spPr>
          <a:xfrm>
            <a:off x="615896" y="3003918"/>
            <a:ext cx="4307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1C1D01F4-C8D6-4386-8973-26F356858FF2}"/>
              </a:ext>
            </a:extLst>
          </p:cNvPr>
          <p:cNvCxnSpPr/>
          <p:nvPr/>
        </p:nvCxnSpPr>
        <p:spPr>
          <a:xfrm>
            <a:off x="609599" y="3715538"/>
            <a:ext cx="4307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BF8B9F63-A840-4F75-98A7-87B889AEEB71}"/>
              </a:ext>
            </a:extLst>
          </p:cNvPr>
          <p:cNvCxnSpPr/>
          <p:nvPr/>
        </p:nvCxnSpPr>
        <p:spPr>
          <a:xfrm>
            <a:off x="603301" y="4434715"/>
            <a:ext cx="4307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03332E6-6B9E-4615-A69F-8E451D706925}"/>
              </a:ext>
            </a:extLst>
          </p:cNvPr>
          <p:cNvCxnSpPr/>
          <p:nvPr/>
        </p:nvCxnSpPr>
        <p:spPr>
          <a:xfrm>
            <a:off x="612118" y="5153892"/>
            <a:ext cx="4307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521BC7A2-48A6-4C43-867F-84B49F7E258F}"/>
              </a:ext>
            </a:extLst>
          </p:cNvPr>
          <p:cNvCxnSpPr/>
          <p:nvPr/>
        </p:nvCxnSpPr>
        <p:spPr>
          <a:xfrm>
            <a:off x="605820" y="5880626"/>
            <a:ext cx="4307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6C9DB27-A7B1-489F-8353-44B6D44FA9C7}"/>
              </a:ext>
            </a:extLst>
          </p:cNvPr>
          <p:cNvSpPr txBox="1"/>
          <p:nvPr/>
        </p:nvSpPr>
        <p:spPr>
          <a:xfrm>
            <a:off x="347624" y="6136304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-43</a:t>
            </a:r>
            <a:endParaRPr lang="en-US" sz="14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852D023-81E2-4939-B135-D3D5E9E68AA7}"/>
              </a:ext>
            </a:extLst>
          </p:cNvPr>
          <p:cNvSpPr txBox="1"/>
          <p:nvPr/>
        </p:nvSpPr>
        <p:spPr>
          <a:xfrm>
            <a:off x="1051687" y="6137563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-33</a:t>
            </a:r>
            <a:endParaRPr lang="en-US" sz="14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E8BFF13-EB34-4493-B814-ECD2024A6274}"/>
              </a:ext>
            </a:extLst>
          </p:cNvPr>
          <p:cNvSpPr txBox="1"/>
          <p:nvPr/>
        </p:nvSpPr>
        <p:spPr>
          <a:xfrm>
            <a:off x="1763307" y="6131265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-23</a:t>
            </a:r>
            <a:endParaRPr lang="en-US" sz="1400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9E6BD3D-63E8-4C39-90AE-233B3B91882B}"/>
              </a:ext>
            </a:extLst>
          </p:cNvPr>
          <p:cNvSpPr txBox="1"/>
          <p:nvPr/>
        </p:nvSpPr>
        <p:spPr>
          <a:xfrm>
            <a:off x="2482483" y="6140081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-13</a:t>
            </a:r>
            <a:endParaRPr lang="en-US" sz="1400" baseline="30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BDFC644-924F-4039-96CB-833C222DA6C8}"/>
              </a:ext>
            </a:extLst>
          </p:cNvPr>
          <p:cNvSpPr txBox="1"/>
          <p:nvPr/>
        </p:nvSpPr>
        <p:spPr>
          <a:xfrm>
            <a:off x="3239444" y="6133783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-3</a:t>
            </a:r>
            <a:endParaRPr lang="en-US" sz="1400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076A461-4784-4234-B4DD-EAE2CCAE0802}"/>
              </a:ext>
            </a:extLst>
          </p:cNvPr>
          <p:cNvSpPr txBox="1"/>
          <p:nvPr/>
        </p:nvSpPr>
        <p:spPr>
          <a:xfrm>
            <a:off x="3973735" y="6135042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7</a:t>
            </a:r>
            <a:endParaRPr lang="en-US" sz="14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0492E40-B489-4B67-BA2E-100F85B696EC}"/>
              </a:ext>
            </a:extLst>
          </p:cNvPr>
          <p:cNvSpPr txBox="1"/>
          <p:nvPr/>
        </p:nvSpPr>
        <p:spPr>
          <a:xfrm>
            <a:off x="4653867" y="6135042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17</a:t>
            </a:r>
            <a:endParaRPr lang="en-US" sz="1400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4D2C58F-BC2E-4908-82DD-003549C60C4E}"/>
              </a:ext>
            </a:extLst>
          </p:cNvPr>
          <p:cNvSpPr txBox="1"/>
          <p:nvPr/>
        </p:nvSpPr>
        <p:spPr>
          <a:xfrm>
            <a:off x="134767" y="0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-2</a:t>
            </a:r>
            <a:endParaRPr lang="en-US" sz="1400" baseline="30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3C17E22-EEFF-49AB-930F-481CB5EACA5B}"/>
              </a:ext>
            </a:extLst>
          </p:cNvPr>
          <p:cNvSpPr txBox="1"/>
          <p:nvPr/>
        </p:nvSpPr>
        <p:spPr>
          <a:xfrm>
            <a:off x="166255" y="696505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2</a:t>
            </a:r>
            <a:endParaRPr lang="en-US" sz="1400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6AFE5EB-0736-4366-954A-3CD82DCA72EE}"/>
              </a:ext>
            </a:extLst>
          </p:cNvPr>
          <p:cNvSpPr txBox="1"/>
          <p:nvPr/>
        </p:nvSpPr>
        <p:spPr>
          <a:xfrm>
            <a:off x="167515" y="1415682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6</a:t>
            </a:r>
            <a:endParaRPr lang="en-US" sz="1400" baseline="30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28E1113-1B7A-4835-9A35-194B5826645D}"/>
              </a:ext>
            </a:extLst>
          </p:cNvPr>
          <p:cNvSpPr txBox="1"/>
          <p:nvPr/>
        </p:nvSpPr>
        <p:spPr>
          <a:xfrm>
            <a:off x="115876" y="2149973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10</a:t>
            </a:r>
            <a:endParaRPr lang="en-US" sz="1400" baseline="30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FBAE7FE-86B8-4564-A54D-19FAAC2767CF}"/>
              </a:ext>
            </a:extLst>
          </p:cNvPr>
          <p:cNvSpPr txBox="1"/>
          <p:nvPr/>
        </p:nvSpPr>
        <p:spPr>
          <a:xfrm>
            <a:off x="115876" y="2867890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14</a:t>
            </a:r>
            <a:endParaRPr lang="en-US" sz="1400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8A2A6FF-6ED0-406E-9B00-8CD03FC14C18}"/>
              </a:ext>
            </a:extLst>
          </p:cNvPr>
          <p:cNvSpPr txBox="1"/>
          <p:nvPr/>
        </p:nvSpPr>
        <p:spPr>
          <a:xfrm>
            <a:off x="117136" y="3556839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18</a:t>
            </a:r>
            <a:endParaRPr lang="en-US" sz="14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3A707B3-6E99-4B1A-A28B-46F7C2C5C491}"/>
              </a:ext>
            </a:extLst>
          </p:cNvPr>
          <p:cNvSpPr txBox="1"/>
          <p:nvPr/>
        </p:nvSpPr>
        <p:spPr>
          <a:xfrm>
            <a:off x="105799" y="4291130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22</a:t>
            </a:r>
            <a:endParaRPr lang="en-US" sz="1400" baseline="30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14F4458-2648-4B3B-8427-C4E4A8657C36}"/>
              </a:ext>
            </a:extLst>
          </p:cNvPr>
          <p:cNvSpPr txBox="1"/>
          <p:nvPr/>
        </p:nvSpPr>
        <p:spPr>
          <a:xfrm>
            <a:off x="110839" y="5009047"/>
            <a:ext cx="489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26</a:t>
            </a:r>
            <a:endParaRPr lang="en-US" sz="1400" baseline="30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7FA9749-482D-4725-BB52-AE9FBE74FEEE}"/>
              </a:ext>
            </a:extLst>
          </p:cNvPr>
          <p:cNvSpPr txBox="1"/>
          <p:nvPr/>
        </p:nvSpPr>
        <p:spPr>
          <a:xfrm>
            <a:off x="104542" y="5713110"/>
            <a:ext cx="489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30</a:t>
            </a:r>
            <a:endParaRPr lang="en-US" sz="1400" baseline="30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B7E135-2C4A-4820-B7C8-406B117F660B}"/>
              </a:ext>
            </a:extLst>
          </p:cNvPr>
          <p:cNvSpPr txBox="1"/>
          <p:nvPr/>
        </p:nvSpPr>
        <p:spPr>
          <a:xfrm>
            <a:off x="1995055" y="6378129"/>
            <a:ext cx="551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AU" sz="1600" dirty="0"/>
              <a:t>  [s]</a:t>
            </a:r>
            <a:endParaRPr 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D6256AB-FC75-4704-90B6-D968A3A5B552}"/>
              </a:ext>
            </a:extLst>
          </p:cNvPr>
          <p:cNvSpPr txBox="1"/>
          <p:nvPr/>
        </p:nvSpPr>
        <p:spPr>
          <a:xfrm>
            <a:off x="3755841" y="6363015"/>
            <a:ext cx="634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 year</a:t>
            </a:r>
            <a:endParaRPr 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C01AFBA9-F543-4EB3-B08A-2181A54DA950}"/>
              </a:ext>
            </a:extLst>
          </p:cNvPr>
          <p:cNvSpPr txBox="1"/>
          <p:nvPr/>
        </p:nvSpPr>
        <p:spPr>
          <a:xfrm>
            <a:off x="4442329" y="6364275"/>
            <a:ext cx="597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today</a:t>
            </a:r>
            <a:endParaRPr 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6177F95E-892F-460C-BB86-348A631E81C6}"/>
              </a:ext>
            </a:extLst>
          </p:cNvPr>
          <p:cNvSpPr txBox="1"/>
          <p:nvPr/>
        </p:nvSpPr>
        <p:spPr>
          <a:xfrm>
            <a:off x="0" y="3204179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AU" sz="1400" dirty="0"/>
              <a:t>  [K]</a:t>
            </a:r>
            <a:endParaRPr lang="en-US" sz="14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7DCCB0FE-C192-454D-A778-3404F40C425F}"/>
              </a:ext>
            </a:extLst>
          </p:cNvPr>
          <p:cNvCxnSpPr/>
          <p:nvPr/>
        </p:nvCxnSpPr>
        <p:spPr>
          <a:xfrm flipV="1">
            <a:off x="627233" y="219154"/>
            <a:ext cx="4201706" cy="59095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953B98C-09B0-4E31-989A-619BC8C684CA}"/>
              </a:ext>
            </a:extLst>
          </p:cNvPr>
          <p:cNvSpPr txBox="1"/>
          <p:nvPr/>
        </p:nvSpPr>
        <p:spPr>
          <a:xfrm>
            <a:off x="1050426" y="5697997"/>
            <a:ext cx="192238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600" dirty="0"/>
              <a:t>Theory of everything</a:t>
            </a:r>
            <a:endParaRPr lang="en-US" sz="16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F8A4D95F-0C4D-4040-B16A-72B1290299B5}"/>
              </a:ext>
            </a:extLst>
          </p:cNvPr>
          <p:cNvCxnSpPr>
            <a:stCxn id="44" idx="1"/>
          </p:cNvCxnSpPr>
          <p:nvPr/>
        </p:nvCxnSpPr>
        <p:spPr>
          <a:xfrm flipH="1">
            <a:off x="755702" y="5867274"/>
            <a:ext cx="294724" cy="201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2EB5DA2-A303-4EBF-A352-3DF713249F2F}"/>
              </a:ext>
            </a:extLst>
          </p:cNvPr>
          <p:cNvSpPr txBox="1"/>
          <p:nvPr/>
        </p:nvSpPr>
        <p:spPr>
          <a:xfrm>
            <a:off x="1692774" y="5259689"/>
            <a:ext cx="177965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600" dirty="0"/>
              <a:t>GUT theories apply</a:t>
            </a:r>
            <a:endParaRPr lang="en-US" sz="16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E7504D80-F54F-4CD3-BFD6-71A23DD12514}"/>
              </a:ext>
            </a:extLst>
          </p:cNvPr>
          <p:cNvCxnSpPr>
            <a:stCxn id="47" idx="1"/>
          </p:cNvCxnSpPr>
          <p:nvPr/>
        </p:nvCxnSpPr>
        <p:spPr>
          <a:xfrm flipH="1" flipV="1">
            <a:off x="1231795" y="5425944"/>
            <a:ext cx="460979" cy="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DFD4C111-ABC8-48DC-8AAC-C88FD8212A03}"/>
              </a:ext>
            </a:extLst>
          </p:cNvPr>
          <p:cNvSpPr txBox="1"/>
          <p:nvPr/>
        </p:nvSpPr>
        <p:spPr>
          <a:xfrm>
            <a:off x="649904" y="3786069"/>
            <a:ext cx="103233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600" dirty="0"/>
              <a:t>Gravity</a:t>
            </a:r>
          </a:p>
          <a:p>
            <a:r>
              <a:rPr lang="en-AU" sz="1600" dirty="0"/>
              <a:t> separates</a:t>
            </a:r>
            <a:endParaRPr lang="en-US" sz="1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CBF61469-E83B-4072-99C3-4A6403F985B0}"/>
              </a:ext>
            </a:extLst>
          </p:cNvPr>
          <p:cNvSpPr txBox="1"/>
          <p:nvPr/>
        </p:nvSpPr>
        <p:spPr>
          <a:xfrm>
            <a:off x="2403136" y="4133692"/>
            <a:ext cx="153407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600" dirty="0"/>
              <a:t>Hot</a:t>
            </a:r>
          </a:p>
          <a:p>
            <a:r>
              <a:rPr lang="en-AU" sz="1600" dirty="0"/>
              <a:t>electron-quark soup</a:t>
            </a:r>
            <a:endParaRPr lang="en-US" sz="16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EB2A4E17-3936-465F-A5E3-8CC5EF739DA8}"/>
              </a:ext>
            </a:extLst>
          </p:cNvPr>
          <p:cNvCxnSpPr>
            <a:stCxn id="51" idx="1"/>
          </p:cNvCxnSpPr>
          <p:nvPr/>
        </p:nvCxnSpPr>
        <p:spPr>
          <a:xfrm flipH="1" flipV="1">
            <a:off x="1904370" y="4473759"/>
            <a:ext cx="498766" cy="75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B2A0ED8E-8475-4292-AE52-2848042B6709}"/>
              </a:ext>
            </a:extLst>
          </p:cNvPr>
          <p:cNvSpPr txBox="1"/>
          <p:nvPr/>
        </p:nvSpPr>
        <p:spPr>
          <a:xfrm>
            <a:off x="1057984" y="2871669"/>
            <a:ext cx="130736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600" dirty="0"/>
              <a:t>Strong force separates</a:t>
            </a:r>
            <a:endParaRPr lang="en-US" sz="1600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07A06016-7D95-4E4D-90CD-87AB460E522A}"/>
              </a:ext>
            </a:extLst>
          </p:cNvPr>
          <p:cNvCxnSpPr>
            <a:stCxn id="54" idx="2"/>
          </p:cNvCxnSpPr>
          <p:nvPr/>
        </p:nvCxnSpPr>
        <p:spPr>
          <a:xfrm>
            <a:off x="1711667" y="3456444"/>
            <a:ext cx="253159" cy="533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BEBE8E2-98A2-49F9-9D1C-8CFC4149EEBD}"/>
              </a:ext>
            </a:extLst>
          </p:cNvPr>
          <p:cNvSpPr txBox="1"/>
          <p:nvPr/>
        </p:nvSpPr>
        <p:spPr>
          <a:xfrm>
            <a:off x="1152852" y="1571861"/>
            <a:ext cx="191111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electromagnetic and weak interactions separate</a:t>
            </a:r>
            <a:endParaRPr lang="en-US" sz="16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8FDFEFD6-A90C-4047-AD04-EC05EC819864}"/>
              </a:ext>
            </a:extLst>
          </p:cNvPr>
          <p:cNvCxnSpPr>
            <a:stCxn id="57" idx="2"/>
          </p:cNvCxnSpPr>
          <p:nvPr/>
        </p:nvCxnSpPr>
        <p:spPr>
          <a:xfrm>
            <a:off x="2108410" y="2402858"/>
            <a:ext cx="574334" cy="63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60961164-2A3C-41A3-B662-C8555FB48A04}"/>
              </a:ext>
            </a:extLst>
          </p:cNvPr>
          <p:cNvSpPr txBox="1"/>
          <p:nvPr/>
        </p:nvSpPr>
        <p:spPr>
          <a:xfrm>
            <a:off x="2909454" y="3491346"/>
            <a:ext cx="196482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600" dirty="0"/>
              <a:t>Quarks combine to form neutrons and protons</a:t>
            </a:r>
            <a:endParaRPr lang="en-US" sz="1600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CAF5D9D4-80AE-4616-A2B4-1F12BE7AF841}"/>
              </a:ext>
            </a:extLst>
          </p:cNvPr>
          <p:cNvCxnSpPr>
            <a:stCxn id="60" idx="0"/>
          </p:cNvCxnSpPr>
          <p:nvPr/>
        </p:nvCxnSpPr>
        <p:spPr>
          <a:xfrm flipH="1" flipV="1">
            <a:off x="3000139" y="3053038"/>
            <a:ext cx="891728" cy="438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8D11E5F0-3AFD-44CF-A61A-9287544C974F}"/>
              </a:ext>
            </a:extLst>
          </p:cNvPr>
          <p:cNvSpPr txBox="1"/>
          <p:nvPr/>
        </p:nvSpPr>
        <p:spPr>
          <a:xfrm>
            <a:off x="1624761" y="1103326"/>
            <a:ext cx="177664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600" dirty="0"/>
              <a:t>formation of nuclei</a:t>
            </a:r>
            <a:endParaRPr lang="en-US" sz="1600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65686443-19F8-4DB5-AA3B-8AD53E8118B5}"/>
              </a:ext>
            </a:extLst>
          </p:cNvPr>
          <p:cNvCxnSpPr>
            <a:cxnSpLocks/>
          </p:cNvCxnSpPr>
          <p:nvPr/>
        </p:nvCxnSpPr>
        <p:spPr>
          <a:xfrm>
            <a:off x="2671778" y="1449437"/>
            <a:ext cx="955594" cy="243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D1CCBA19-5DF9-4C27-A215-5ACCDEC42FAF}"/>
              </a:ext>
            </a:extLst>
          </p:cNvPr>
          <p:cNvSpPr txBox="1"/>
          <p:nvPr/>
        </p:nvSpPr>
        <p:spPr>
          <a:xfrm>
            <a:off x="1836358" y="491206"/>
            <a:ext cx="149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neutral atoms</a:t>
            </a:r>
            <a:endParaRPr lang="en-US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8FDA9FBC-B2D1-4DB1-B739-05A3EF3CDC00}"/>
              </a:ext>
            </a:extLst>
          </p:cNvPr>
          <p:cNvCxnSpPr>
            <a:stCxn id="67" idx="3"/>
          </p:cNvCxnSpPr>
          <p:nvPr/>
        </p:nvCxnSpPr>
        <p:spPr>
          <a:xfrm>
            <a:off x="3327985" y="675872"/>
            <a:ext cx="745251" cy="404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58B33E21-09C0-4BA4-974D-6A914CE1F5C6}"/>
              </a:ext>
            </a:extLst>
          </p:cNvPr>
          <p:cNvSpPr txBox="1"/>
          <p:nvPr/>
        </p:nvSpPr>
        <p:spPr>
          <a:xfrm>
            <a:off x="2992582" y="158698"/>
            <a:ext cx="151201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600" dirty="0"/>
              <a:t>Stars &amp; Galaxies</a:t>
            </a:r>
            <a:endParaRPr lang="en-US" sz="16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0441848C-FCC8-4FF6-9B0C-D08091ADA552}"/>
              </a:ext>
            </a:extLst>
          </p:cNvPr>
          <p:cNvCxnSpPr>
            <a:stCxn id="70" idx="2"/>
          </p:cNvCxnSpPr>
          <p:nvPr/>
        </p:nvCxnSpPr>
        <p:spPr>
          <a:xfrm>
            <a:off x="3748591" y="497252"/>
            <a:ext cx="611812" cy="235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CADEE8E-AF89-4068-A064-15F2DD833A8A}"/>
              </a:ext>
            </a:extLst>
          </p:cNvPr>
          <p:cNvSpPr txBox="1"/>
          <p:nvPr/>
        </p:nvSpPr>
        <p:spPr>
          <a:xfrm>
            <a:off x="3516419" y="2161309"/>
            <a:ext cx="137813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Universe becomes transparent to radiation</a:t>
            </a:r>
            <a:endParaRPr lang="en-US" sz="14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F04362C7-ED89-48E8-A609-25EA3779D517}"/>
              </a:ext>
            </a:extLst>
          </p:cNvPr>
          <p:cNvCxnSpPr>
            <a:cxnSpLocks/>
          </p:cNvCxnSpPr>
          <p:nvPr/>
        </p:nvCxnSpPr>
        <p:spPr>
          <a:xfrm flipH="1" flipV="1">
            <a:off x="4315061" y="1632317"/>
            <a:ext cx="68013" cy="551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98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images pair production annihilation">
            <a:extLst>
              <a:ext uri="{FF2B5EF4-FFF2-40B4-BE49-F238E27FC236}">
                <a16:creationId xmlns:a16="http://schemas.microsoft.com/office/drawing/2014/main" xmlns="" id="{EC904D1A-D2B8-42FB-96C6-3778A8AFC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54" y="754217"/>
            <a:ext cx="4518878" cy="245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291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mages gas clouds condensing to form stars">
            <a:extLst>
              <a:ext uri="{FF2B5EF4-FFF2-40B4-BE49-F238E27FC236}">
                <a16:creationId xmlns:a16="http://schemas.microsoft.com/office/drawing/2014/main" xmlns="" id="{92BCAB14-C851-4330-B5B4-51523EBD1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5" t="25679" r="14389" b="2345"/>
          <a:stretch/>
        </p:blipFill>
        <p:spPr bwMode="auto">
          <a:xfrm>
            <a:off x="574334" y="1194010"/>
            <a:ext cx="3816297" cy="311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CC1F5F44-5FDC-4409-92F7-D3D7FF413904}"/>
              </a:ext>
            </a:extLst>
          </p:cNvPr>
          <p:cNvSpPr/>
          <p:nvPr/>
        </p:nvSpPr>
        <p:spPr>
          <a:xfrm>
            <a:off x="597005" y="1405607"/>
            <a:ext cx="748145" cy="370294"/>
          </a:xfrm>
          <a:custGeom>
            <a:avLst/>
            <a:gdLst>
              <a:gd name="connsiteX0" fmla="*/ 0 w 748145"/>
              <a:gd name="connsiteY0" fmla="*/ 0 h 370294"/>
              <a:gd name="connsiteX1" fmla="*/ 665018 w 748145"/>
              <a:gd name="connsiteY1" fmla="*/ 22671 h 370294"/>
              <a:gd name="connsiteX2" fmla="*/ 748145 w 748145"/>
              <a:gd name="connsiteY2" fmla="*/ 256938 h 370294"/>
              <a:gd name="connsiteX3" fmla="*/ 687689 w 748145"/>
              <a:gd name="connsiteY3" fmla="*/ 370294 h 370294"/>
              <a:gd name="connsiteX4" fmla="*/ 196483 w 748145"/>
              <a:gd name="connsiteY4" fmla="*/ 347623 h 370294"/>
              <a:gd name="connsiteX5" fmla="*/ 98241 w 748145"/>
              <a:gd name="connsiteY5" fmla="*/ 279610 h 370294"/>
              <a:gd name="connsiteX6" fmla="*/ 22671 w 748145"/>
              <a:gd name="connsiteY6" fmla="*/ 204039 h 370294"/>
              <a:gd name="connsiteX7" fmla="*/ 0 w 748145"/>
              <a:gd name="connsiteY7" fmla="*/ 0 h 37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145" h="370294">
                <a:moveTo>
                  <a:pt x="0" y="0"/>
                </a:moveTo>
                <a:lnTo>
                  <a:pt x="665018" y="22671"/>
                </a:lnTo>
                <a:lnTo>
                  <a:pt x="748145" y="256938"/>
                </a:lnTo>
                <a:lnTo>
                  <a:pt x="687689" y="370294"/>
                </a:lnTo>
                <a:lnTo>
                  <a:pt x="196483" y="347623"/>
                </a:lnTo>
                <a:lnTo>
                  <a:pt x="98241" y="279610"/>
                </a:lnTo>
                <a:lnTo>
                  <a:pt x="22671" y="20403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FB33A2-817F-404E-AF68-7ECBF21617EB}"/>
              </a:ext>
            </a:extLst>
          </p:cNvPr>
          <p:cNvSpPr txBox="1"/>
          <p:nvPr/>
        </p:nvSpPr>
        <p:spPr>
          <a:xfrm>
            <a:off x="544105" y="1231794"/>
            <a:ext cx="914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molecular</a:t>
            </a:r>
          </a:p>
          <a:p>
            <a:pPr algn="ctr"/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 cloud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125A3CA0-356B-4753-AC46-D04CEB4E2293}"/>
              </a:ext>
            </a:extLst>
          </p:cNvPr>
          <p:cNvSpPr/>
          <p:nvPr/>
        </p:nvSpPr>
        <p:spPr>
          <a:xfrm>
            <a:off x="3642486" y="1723002"/>
            <a:ext cx="710360" cy="241824"/>
          </a:xfrm>
          <a:custGeom>
            <a:avLst/>
            <a:gdLst>
              <a:gd name="connsiteX0" fmla="*/ 37785 w 710360"/>
              <a:gd name="connsiteY0" fmla="*/ 0 h 241824"/>
              <a:gd name="connsiteX1" fmla="*/ 0 w 710360"/>
              <a:gd name="connsiteY1" fmla="*/ 166254 h 241824"/>
              <a:gd name="connsiteX2" fmla="*/ 491207 w 710360"/>
              <a:gd name="connsiteY2" fmla="*/ 241824 h 241824"/>
              <a:gd name="connsiteX3" fmla="*/ 710360 w 710360"/>
              <a:gd name="connsiteY3" fmla="*/ 204039 h 241824"/>
              <a:gd name="connsiteX4" fmla="*/ 710360 w 710360"/>
              <a:gd name="connsiteY4" fmla="*/ 52899 h 241824"/>
              <a:gd name="connsiteX5" fmla="*/ 287167 w 710360"/>
              <a:gd name="connsiteY5" fmla="*/ 22671 h 241824"/>
              <a:gd name="connsiteX6" fmla="*/ 37785 w 710360"/>
              <a:gd name="connsiteY6" fmla="*/ 0 h 241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360" h="241824">
                <a:moveTo>
                  <a:pt x="37785" y="0"/>
                </a:moveTo>
                <a:lnTo>
                  <a:pt x="0" y="166254"/>
                </a:lnTo>
                <a:lnTo>
                  <a:pt x="491207" y="241824"/>
                </a:lnTo>
                <a:lnTo>
                  <a:pt x="710360" y="204039"/>
                </a:lnTo>
                <a:lnTo>
                  <a:pt x="710360" y="52899"/>
                </a:lnTo>
                <a:lnTo>
                  <a:pt x="287167" y="22671"/>
                </a:lnTo>
                <a:lnTo>
                  <a:pt x="37785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88CCB61-6906-4598-A282-E6E7CD916677}"/>
              </a:ext>
            </a:extLst>
          </p:cNvPr>
          <p:cNvSpPr txBox="1"/>
          <p:nvPr/>
        </p:nvSpPr>
        <p:spPr>
          <a:xfrm>
            <a:off x="2812472" y="1867844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black</a:t>
            </a:r>
          </a:p>
          <a:p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 hole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5FA5228E-2724-44B7-B1E9-F490F55093DA}"/>
              </a:ext>
            </a:extLst>
          </p:cNvPr>
          <p:cNvSpPr/>
          <p:nvPr/>
        </p:nvSpPr>
        <p:spPr>
          <a:xfrm>
            <a:off x="1488734" y="2629845"/>
            <a:ext cx="831273" cy="408079"/>
          </a:xfrm>
          <a:custGeom>
            <a:avLst/>
            <a:gdLst>
              <a:gd name="connsiteX0" fmla="*/ 45342 w 831273"/>
              <a:gd name="connsiteY0" fmla="*/ 0 h 408079"/>
              <a:gd name="connsiteX1" fmla="*/ 831273 w 831273"/>
              <a:gd name="connsiteY1" fmla="*/ 68013 h 408079"/>
              <a:gd name="connsiteX2" fmla="*/ 778373 w 831273"/>
              <a:gd name="connsiteY2" fmla="*/ 264495 h 408079"/>
              <a:gd name="connsiteX3" fmla="*/ 778373 w 831273"/>
              <a:gd name="connsiteY3" fmla="*/ 355180 h 408079"/>
              <a:gd name="connsiteX4" fmla="*/ 528992 w 831273"/>
              <a:gd name="connsiteY4" fmla="*/ 408079 h 408079"/>
              <a:gd name="connsiteX5" fmla="*/ 279610 w 831273"/>
              <a:gd name="connsiteY5" fmla="*/ 362737 h 408079"/>
              <a:gd name="connsiteX6" fmla="*/ 60456 w 831273"/>
              <a:gd name="connsiteY6" fmla="*/ 234267 h 408079"/>
              <a:gd name="connsiteX7" fmla="*/ 0 w 831273"/>
              <a:gd name="connsiteY7" fmla="*/ 30228 h 408079"/>
              <a:gd name="connsiteX8" fmla="*/ 0 w 831273"/>
              <a:gd name="connsiteY8" fmla="*/ 30228 h 40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1273" h="408079">
                <a:moveTo>
                  <a:pt x="45342" y="0"/>
                </a:moveTo>
                <a:lnTo>
                  <a:pt x="831273" y="68013"/>
                </a:lnTo>
                <a:lnTo>
                  <a:pt x="778373" y="264495"/>
                </a:lnTo>
                <a:lnTo>
                  <a:pt x="778373" y="355180"/>
                </a:lnTo>
                <a:lnTo>
                  <a:pt x="528992" y="408079"/>
                </a:lnTo>
                <a:lnTo>
                  <a:pt x="279610" y="362737"/>
                </a:lnTo>
                <a:lnTo>
                  <a:pt x="60456" y="234267"/>
                </a:lnTo>
                <a:lnTo>
                  <a:pt x="0" y="30228"/>
                </a:lnTo>
                <a:lnTo>
                  <a:pt x="0" y="30228"/>
                </a:ln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F1BE3BB-D6D7-4C16-B584-5BAFC175EA73}"/>
              </a:ext>
            </a:extLst>
          </p:cNvPr>
          <p:cNvSpPr txBox="1"/>
          <p:nvPr/>
        </p:nvSpPr>
        <p:spPr>
          <a:xfrm>
            <a:off x="1438241" y="2615989"/>
            <a:ext cx="1025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planetary nebula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7A65912-0EF3-4978-B1C2-45BCA1EFDD4A}"/>
              </a:ext>
            </a:extLst>
          </p:cNvPr>
          <p:cNvSpPr/>
          <p:nvPr/>
        </p:nvSpPr>
        <p:spPr>
          <a:xfrm>
            <a:off x="3491345" y="3483788"/>
            <a:ext cx="808602" cy="1889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896291E-CAAA-4E6A-AF2B-2E61185FC963}"/>
              </a:ext>
            </a:extLst>
          </p:cNvPr>
          <p:cNvSpPr txBox="1"/>
          <p:nvPr/>
        </p:nvSpPr>
        <p:spPr>
          <a:xfrm>
            <a:off x="3697903" y="3410737"/>
            <a:ext cx="673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super</a:t>
            </a:r>
          </a:p>
          <a:p>
            <a:pPr algn="ctr"/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 nova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19C3BF2-86A1-451F-B818-934F8B5686F0}"/>
              </a:ext>
            </a:extLst>
          </p:cNvPr>
          <p:cNvSpPr/>
          <p:nvPr/>
        </p:nvSpPr>
        <p:spPr>
          <a:xfrm>
            <a:off x="2856555" y="3937210"/>
            <a:ext cx="778374" cy="1738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9D9C57B-D753-49D5-8F13-043A8441E1D7}"/>
              </a:ext>
            </a:extLst>
          </p:cNvPr>
          <p:cNvSpPr txBox="1"/>
          <p:nvPr/>
        </p:nvSpPr>
        <p:spPr>
          <a:xfrm>
            <a:off x="2729345" y="3908241"/>
            <a:ext cx="876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red  giant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E25EC444-9447-4590-B53C-4E2D732CED89}"/>
              </a:ext>
            </a:extLst>
          </p:cNvPr>
          <p:cNvSpPr/>
          <p:nvPr/>
        </p:nvSpPr>
        <p:spPr>
          <a:xfrm>
            <a:off x="1246909" y="3423332"/>
            <a:ext cx="649904" cy="151141"/>
          </a:xfrm>
          <a:custGeom>
            <a:avLst/>
            <a:gdLst>
              <a:gd name="connsiteX0" fmla="*/ 37785 w 649904"/>
              <a:gd name="connsiteY0" fmla="*/ 0 h 151141"/>
              <a:gd name="connsiteX1" fmla="*/ 0 w 649904"/>
              <a:gd name="connsiteY1" fmla="*/ 105799 h 151141"/>
              <a:gd name="connsiteX2" fmla="*/ 30228 w 649904"/>
              <a:gd name="connsiteY2" fmla="*/ 151141 h 151141"/>
              <a:gd name="connsiteX3" fmla="*/ 204040 w 649904"/>
              <a:gd name="connsiteY3" fmla="*/ 151141 h 151141"/>
              <a:gd name="connsiteX4" fmla="*/ 309838 w 649904"/>
              <a:gd name="connsiteY4" fmla="*/ 151141 h 151141"/>
              <a:gd name="connsiteX5" fmla="*/ 619676 w 649904"/>
              <a:gd name="connsiteY5" fmla="*/ 151141 h 151141"/>
              <a:gd name="connsiteX6" fmla="*/ 649904 w 649904"/>
              <a:gd name="connsiteY6" fmla="*/ 75570 h 151141"/>
              <a:gd name="connsiteX7" fmla="*/ 649904 w 649904"/>
              <a:gd name="connsiteY7" fmla="*/ 30228 h 151141"/>
              <a:gd name="connsiteX8" fmla="*/ 498764 w 649904"/>
              <a:gd name="connsiteY8" fmla="*/ 7557 h 151141"/>
              <a:gd name="connsiteX9" fmla="*/ 279610 w 649904"/>
              <a:gd name="connsiteY9" fmla="*/ 15114 h 151141"/>
              <a:gd name="connsiteX10" fmla="*/ 90684 w 649904"/>
              <a:gd name="connsiteY10" fmla="*/ 7557 h 151141"/>
              <a:gd name="connsiteX11" fmla="*/ 37785 w 649904"/>
              <a:gd name="connsiteY11" fmla="*/ 0 h 151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9904" h="151141">
                <a:moveTo>
                  <a:pt x="37785" y="0"/>
                </a:moveTo>
                <a:lnTo>
                  <a:pt x="0" y="105799"/>
                </a:lnTo>
                <a:lnTo>
                  <a:pt x="30228" y="151141"/>
                </a:lnTo>
                <a:lnTo>
                  <a:pt x="204040" y="151141"/>
                </a:lnTo>
                <a:lnTo>
                  <a:pt x="309838" y="151141"/>
                </a:lnTo>
                <a:lnTo>
                  <a:pt x="619676" y="151141"/>
                </a:lnTo>
                <a:lnTo>
                  <a:pt x="649904" y="75570"/>
                </a:lnTo>
                <a:lnTo>
                  <a:pt x="649904" y="30228"/>
                </a:lnTo>
                <a:lnTo>
                  <a:pt x="498764" y="7557"/>
                </a:lnTo>
                <a:lnTo>
                  <a:pt x="279610" y="15114"/>
                </a:lnTo>
                <a:lnTo>
                  <a:pt x="90684" y="7557"/>
                </a:lnTo>
                <a:lnTo>
                  <a:pt x="37785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9C523DC-5C42-48D1-A7F7-C35331620C3F}"/>
              </a:ext>
            </a:extLst>
          </p:cNvPr>
          <p:cNvSpPr txBox="1"/>
          <p:nvPr/>
        </p:nvSpPr>
        <p:spPr>
          <a:xfrm>
            <a:off x="1234314" y="3357838"/>
            <a:ext cx="863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protostar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D623AB7E-F05B-4966-818D-9CEFDBB86E5B}"/>
              </a:ext>
            </a:extLst>
          </p:cNvPr>
          <p:cNvSpPr/>
          <p:nvPr/>
        </p:nvSpPr>
        <p:spPr>
          <a:xfrm>
            <a:off x="592931" y="3871913"/>
            <a:ext cx="1057275" cy="311943"/>
          </a:xfrm>
          <a:custGeom>
            <a:avLst/>
            <a:gdLst>
              <a:gd name="connsiteX0" fmla="*/ 0 w 1057275"/>
              <a:gd name="connsiteY0" fmla="*/ 0 h 311943"/>
              <a:gd name="connsiteX1" fmla="*/ 757238 w 1057275"/>
              <a:gd name="connsiteY1" fmla="*/ 35718 h 311943"/>
              <a:gd name="connsiteX2" fmla="*/ 797719 w 1057275"/>
              <a:gd name="connsiteY2" fmla="*/ 57150 h 311943"/>
              <a:gd name="connsiteX3" fmla="*/ 885825 w 1057275"/>
              <a:gd name="connsiteY3" fmla="*/ 59531 h 311943"/>
              <a:gd name="connsiteX4" fmla="*/ 978694 w 1057275"/>
              <a:gd name="connsiteY4" fmla="*/ 42862 h 311943"/>
              <a:gd name="connsiteX5" fmla="*/ 995363 w 1057275"/>
              <a:gd name="connsiteY5" fmla="*/ 71437 h 311943"/>
              <a:gd name="connsiteX6" fmla="*/ 983457 w 1057275"/>
              <a:gd name="connsiteY6" fmla="*/ 130968 h 311943"/>
              <a:gd name="connsiteX7" fmla="*/ 940594 w 1057275"/>
              <a:gd name="connsiteY7" fmla="*/ 157162 h 311943"/>
              <a:gd name="connsiteX8" fmla="*/ 1057275 w 1057275"/>
              <a:gd name="connsiteY8" fmla="*/ 233362 h 311943"/>
              <a:gd name="connsiteX9" fmla="*/ 973932 w 1057275"/>
              <a:gd name="connsiteY9" fmla="*/ 304800 h 311943"/>
              <a:gd name="connsiteX10" fmla="*/ 685800 w 1057275"/>
              <a:gd name="connsiteY10" fmla="*/ 311943 h 311943"/>
              <a:gd name="connsiteX11" fmla="*/ 4763 w 1057275"/>
              <a:gd name="connsiteY11" fmla="*/ 164306 h 311943"/>
              <a:gd name="connsiteX12" fmla="*/ 0 w 1057275"/>
              <a:gd name="connsiteY12" fmla="*/ 0 h 31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7275" h="311943">
                <a:moveTo>
                  <a:pt x="0" y="0"/>
                </a:moveTo>
                <a:lnTo>
                  <a:pt x="757238" y="35718"/>
                </a:lnTo>
                <a:lnTo>
                  <a:pt x="797719" y="57150"/>
                </a:lnTo>
                <a:lnTo>
                  <a:pt x="885825" y="59531"/>
                </a:lnTo>
                <a:lnTo>
                  <a:pt x="978694" y="42862"/>
                </a:lnTo>
                <a:lnTo>
                  <a:pt x="995363" y="71437"/>
                </a:lnTo>
                <a:lnTo>
                  <a:pt x="983457" y="130968"/>
                </a:lnTo>
                <a:lnTo>
                  <a:pt x="940594" y="157162"/>
                </a:lnTo>
                <a:lnTo>
                  <a:pt x="1057275" y="233362"/>
                </a:lnTo>
                <a:lnTo>
                  <a:pt x="973932" y="304800"/>
                </a:lnTo>
                <a:lnTo>
                  <a:pt x="685800" y="311943"/>
                </a:lnTo>
                <a:lnTo>
                  <a:pt x="4763" y="16430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ABA6AFF-85F4-4B3B-A5E0-AA6FCA91E411}"/>
              </a:ext>
            </a:extLst>
          </p:cNvPr>
          <p:cNvSpPr txBox="1"/>
          <p:nvPr/>
        </p:nvSpPr>
        <p:spPr>
          <a:xfrm>
            <a:off x="633766" y="4032638"/>
            <a:ext cx="1666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main sequence star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A8414FD4-9F27-415A-8A93-0B2E256B4532}"/>
              </a:ext>
            </a:extLst>
          </p:cNvPr>
          <p:cNvSpPr/>
          <p:nvPr/>
        </p:nvSpPr>
        <p:spPr>
          <a:xfrm>
            <a:off x="3997666" y="1859028"/>
            <a:ext cx="151140" cy="1511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8E5166F-653A-41FF-BFC7-8F8CEB1FBB8C}"/>
              </a:ext>
            </a:extLst>
          </p:cNvPr>
          <p:cNvSpPr txBox="1"/>
          <p:nvPr/>
        </p:nvSpPr>
        <p:spPr>
          <a:xfrm>
            <a:off x="3629891" y="1302327"/>
            <a:ext cx="773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neutron</a:t>
            </a:r>
          </a:p>
          <a:p>
            <a:pPr algn="ctr"/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 star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6ED35677-22EC-451E-972B-922DCC1D5BF0}"/>
              </a:ext>
            </a:extLst>
          </p:cNvPr>
          <p:cNvSpPr/>
          <p:nvPr/>
        </p:nvSpPr>
        <p:spPr>
          <a:xfrm rot="16662023">
            <a:off x="3824710" y="2182495"/>
            <a:ext cx="384073" cy="138336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3461C40-9AE6-4BDD-9A42-45A4FB91A211}"/>
              </a:ext>
            </a:extLst>
          </p:cNvPr>
          <p:cNvSpPr/>
          <p:nvPr/>
        </p:nvSpPr>
        <p:spPr>
          <a:xfrm>
            <a:off x="3922096" y="2395577"/>
            <a:ext cx="166254" cy="680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76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images origin of the elements">
            <a:extLst>
              <a:ext uri="{FF2B5EF4-FFF2-40B4-BE49-F238E27FC236}">
                <a16:creationId xmlns:a16="http://schemas.microsoft.com/office/drawing/2014/main" xmlns="" id="{2DD1170F-4A59-49EC-AB1A-6BBF8754F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 b="36092"/>
          <a:stretch/>
        </p:blipFill>
        <p:spPr bwMode="auto">
          <a:xfrm>
            <a:off x="30228" y="1361499"/>
            <a:ext cx="4957186" cy="136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637351A-513D-4052-951F-33ADF403A560}"/>
              </a:ext>
            </a:extLst>
          </p:cNvPr>
          <p:cNvSpPr/>
          <p:nvPr/>
        </p:nvSpPr>
        <p:spPr>
          <a:xfrm>
            <a:off x="37785" y="831273"/>
            <a:ext cx="4942800" cy="574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5A55D01-0A13-47E6-ADDD-ED700D35B02A}"/>
              </a:ext>
            </a:extLst>
          </p:cNvPr>
          <p:cNvSpPr txBox="1"/>
          <p:nvPr/>
        </p:nvSpPr>
        <p:spPr>
          <a:xfrm>
            <a:off x="521435" y="1224238"/>
            <a:ext cx="659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yellow</a:t>
            </a:r>
          </a:p>
          <a:p>
            <a:pPr algn="ctr"/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star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16990BB-616A-488D-9658-E86AC9F508C2}"/>
              </a:ext>
            </a:extLst>
          </p:cNvPr>
          <p:cNvSpPr txBox="1"/>
          <p:nvPr/>
        </p:nvSpPr>
        <p:spPr>
          <a:xfrm>
            <a:off x="1158817" y="1233055"/>
            <a:ext cx="551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red</a:t>
            </a:r>
          </a:p>
          <a:p>
            <a:pPr algn="ctr"/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giant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5F6E0DF-C24D-4D18-A7C1-01075F2BBCAC}"/>
              </a:ext>
            </a:extLst>
          </p:cNvPr>
          <p:cNvSpPr txBox="1"/>
          <p:nvPr/>
        </p:nvSpPr>
        <p:spPr>
          <a:xfrm>
            <a:off x="2617782" y="1195270"/>
            <a:ext cx="109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massive red </a:t>
            </a:r>
          </a:p>
          <a:p>
            <a:pPr algn="ctr"/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supergiant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F313A78-9572-4D6D-99C5-D7C9E7FC7EAE}"/>
              </a:ext>
            </a:extLst>
          </p:cNvPr>
          <p:cNvSpPr txBox="1"/>
          <p:nvPr/>
        </p:nvSpPr>
        <p:spPr>
          <a:xfrm>
            <a:off x="1739335" y="1226757"/>
            <a:ext cx="961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red </a:t>
            </a:r>
          </a:p>
          <a:p>
            <a:pPr algn="ctr"/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supergiant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4DF0F56-E0A0-455C-8E0C-6484B8C4C26F}"/>
              </a:ext>
            </a:extLst>
          </p:cNvPr>
          <p:cNvSpPr txBox="1"/>
          <p:nvPr/>
        </p:nvSpPr>
        <p:spPr>
          <a:xfrm>
            <a:off x="3776173" y="1210383"/>
            <a:ext cx="95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supernova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DFDBD8C-ABFC-46DF-BB6D-DD3AEEB99A5D}"/>
              </a:ext>
            </a:extLst>
          </p:cNvPr>
          <p:cNvSpPr/>
          <p:nvPr/>
        </p:nvSpPr>
        <p:spPr>
          <a:xfrm>
            <a:off x="166255" y="1979940"/>
            <a:ext cx="725474" cy="1284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6193EFB-A6B1-47D0-8A8C-74CB4565DB89}"/>
              </a:ext>
            </a:extLst>
          </p:cNvPr>
          <p:cNvSpPr/>
          <p:nvPr/>
        </p:nvSpPr>
        <p:spPr>
          <a:xfrm>
            <a:off x="530252" y="2177682"/>
            <a:ext cx="725474" cy="2103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82E5788-B020-495E-84E6-A4D228C6F3F6}"/>
              </a:ext>
            </a:extLst>
          </p:cNvPr>
          <p:cNvSpPr/>
          <p:nvPr/>
        </p:nvSpPr>
        <p:spPr>
          <a:xfrm>
            <a:off x="1120959" y="2299854"/>
            <a:ext cx="725474" cy="2103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B5C15E6-327B-4868-8873-6B407AFF0B3C}"/>
              </a:ext>
            </a:extLst>
          </p:cNvPr>
          <p:cNvSpPr/>
          <p:nvPr/>
        </p:nvSpPr>
        <p:spPr>
          <a:xfrm>
            <a:off x="1772123" y="2361569"/>
            <a:ext cx="725474" cy="2103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A785F1D-3C7F-4847-84C9-A192F397CF93}"/>
              </a:ext>
            </a:extLst>
          </p:cNvPr>
          <p:cNvSpPr/>
          <p:nvPr/>
        </p:nvSpPr>
        <p:spPr>
          <a:xfrm>
            <a:off x="2695339" y="2476184"/>
            <a:ext cx="725474" cy="2103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CBD5286-000B-474F-A102-B685B3DD9E23}"/>
              </a:ext>
            </a:extLst>
          </p:cNvPr>
          <p:cNvSpPr/>
          <p:nvPr/>
        </p:nvSpPr>
        <p:spPr>
          <a:xfrm>
            <a:off x="3928393" y="2584502"/>
            <a:ext cx="725474" cy="1209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3B6A486-2672-4DEC-9C77-697CF7F54E0D}"/>
              </a:ext>
            </a:extLst>
          </p:cNvPr>
          <p:cNvSpPr txBox="1"/>
          <p:nvPr/>
        </p:nvSpPr>
        <p:spPr>
          <a:xfrm>
            <a:off x="506320" y="2697858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1.5x10</a:t>
            </a:r>
            <a:r>
              <a:rPr lang="en-AU" sz="1200" baseline="30000" dirty="0"/>
              <a:t>7</a:t>
            </a:r>
            <a:endParaRPr lang="en-US" sz="1200" baseline="30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679E7BD-9BC6-4770-8E9E-C23F736581E4}"/>
              </a:ext>
            </a:extLst>
          </p:cNvPr>
          <p:cNvSpPr txBox="1"/>
          <p:nvPr/>
        </p:nvSpPr>
        <p:spPr>
          <a:xfrm>
            <a:off x="1217940" y="2699118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2x10</a:t>
            </a:r>
            <a:r>
              <a:rPr lang="en-AU" sz="1200" baseline="30000" dirty="0"/>
              <a:t>8</a:t>
            </a:r>
            <a:endParaRPr lang="en-US" sz="1200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2A9C4CF-B672-41CE-B537-1BA43114C4AF}"/>
              </a:ext>
            </a:extLst>
          </p:cNvPr>
          <p:cNvSpPr txBox="1"/>
          <p:nvPr/>
        </p:nvSpPr>
        <p:spPr>
          <a:xfrm>
            <a:off x="1875401" y="2699118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7x10</a:t>
            </a:r>
            <a:r>
              <a:rPr lang="en-AU" sz="1200" baseline="30000" dirty="0"/>
              <a:t>8</a:t>
            </a:r>
            <a:endParaRPr lang="en-US" sz="1200" baseline="30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E853C6F-CA6B-4A8B-A379-26A5EECEF00F}"/>
              </a:ext>
            </a:extLst>
          </p:cNvPr>
          <p:cNvSpPr txBox="1"/>
          <p:nvPr/>
        </p:nvSpPr>
        <p:spPr>
          <a:xfrm>
            <a:off x="2842702" y="2699118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3x10</a:t>
            </a:r>
            <a:r>
              <a:rPr lang="en-AU" sz="1200" baseline="30000" dirty="0"/>
              <a:t>9</a:t>
            </a:r>
            <a:endParaRPr lang="en-US" sz="1200" baseline="30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806E619-CF1C-40D1-B7FF-0AB822E10229}"/>
              </a:ext>
            </a:extLst>
          </p:cNvPr>
          <p:cNvSpPr txBox="1"/>
          <p:nvPr/>
        </p:nvSpPr>
        <p:spPr>
          <a:xfrm>
            <a:off x="3953585" y="2706675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1x10</a:t>
            </a:r>
            <a:r>
              <a:rPr lang="en-AU" sz="1200" baseline="30000" dirty="0"/>
              <a:t>11</a:t>
            </a:r>
            <a:endParaRPr lang="en-US" sz="1200" baseline="30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A8A2406-3278-4DC2-8B05-D98D9DE43B52}"/>
              </a:ext>
            </a:extLst>
          </p:cNvPr>
          <p:cNvSpPr txBox="1"/>
          <p:nvPr/>
        </p:nvSpPr>
        <p:spPr>
          <a:xfrm>
            <a:off x="574333" y="3105936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baseline="30000" dirty="0"/>
              <a:t>1</a:t>
            </a:r>
            <a:r>
              <a:rPr lang="en-AU" sz="1200" dirty="0"/>
              <a:t>H</a:t>
            </a:r>
          </a:p>
          <a:p>
            <a:pPr algn="ctr"/>
            <a:r>
              <a:rPr lang="en-AU" sz="1200" dirty="0"/>
              <a:t>fusion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CA36467-A6B7-412F-8F8A-DFBCF05994CF}"/>
              </a:ext>
            </a:extLst>
          </p:cNvPr>
          <p:cNvSpPr txBox="1"/>
          <p:nvPr/>
        </p:nvSpPr>
        <p:spPr>
          <a:xfrm>
            <a:off x="1225497" y="3107197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baseline="30000" dirty="0"/>
              <a:t>4</a:t>
            </a:r>
            <a:r>
              <a:rPr lang="en-AU" sz="1200" dirty="0"/>
              <a:t>He</a:t>
            </a:r>
          </a:p>
          <a:p>
            <a:pPr algn="ctr"/>
            <a:r>
              <a:rPr lang="en-AU" sz="1200" dirty="0"/>
              <a:t>fusion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818A570-941F-49DE-8997-AB4A15AD17DD}"/>
              </a:ext>
            </a:extLst>
          </p:cNvPr>
          <p:cNvSpPr txBox="1"/>
          <p:nvPr/>
        </p:nvSpPr>
        <p:spPr>
          <a:xfrm>
            <a:off x="1806129" y="3105937"/>
            <a:ext cx="76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aseline="30000" dirty="0"/>
              <a:t>4</a:t>
            </a:r>
            <a:r>
              <a:rPr lang="en-AU" sz="1200" dirty="0"/>
              <a:t>He + </a:t>
            </a:r>
            <a:r>
              <a:rPr lang="en-AU" sz="1200" baseline="30000" dirty="0"/>
              <a:t>12</a:t>
            </a:r>
            <a:r>
              <a:rPr lang="en-AU" sz="1200" dirty="0"/>
              <a:t>C</a:t>
            </a:r>
          </a:p>
          <a:p>
            <a:r>
              <a:rPr lang="en-AU" sz="1200" baseline="30000" dirty="0"/>
              <a:t>12</a:t>
            </a:r>
            <a:r>
              <a:rPr lang="en-AU" sz="1200" dirty="0"/>
              <a:t>C+</a:t>
            </a:r>
            <a:r>
              <a:rPr lang="en-AU" sz="1200" baseline="30000" dirty="0"/>
              <a:t>12</a:t>
            </a:r>
            <a:r>
              <a:rPr lang="en-AU" sz="1200" dirty="0"/>
              <a:t>C</a:t>
            </a:r>
          </a:p>
          <a:p>
            <a:r>
              <a:rPr lang="en-AU" sz="1200" baseline="30000" dirty="0"/>
              <a:t>12</a:t>
            </a:r>
            <a:r>
              <a:rPr lang="en-AU" sz="1200" dirty="0"/>
              <a:t>C+</a:t>
            </a:r>
            <a:r>
              <a:rPr lang="en-AU" sz="1200" baseline="30000" dirty="0"/>
              <a:t>16</a:t>
            </a:r>
            <a:r>
              <a:rPr lang="en-AU" sz="1200" dirty="0"/>
              <a:t>O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3F73239-01F0-4359-8E57-CEA0D5CAF47C}"/>
              </a:ext>
            </a:extLst>
          </p:cNvPr>
          <p:cNvSpPr txBox="1"/>
          <p:nvPr/>
        </p:nvSpPr>
        <p:spPr>
          <a:xfrm>
            <a:off x="2599616" y="3105938"/>
            <a:ext cx="1382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proton-neutron</a:t>
            </a:r>
          </a:p>
          <a:p>
            <a:r>
              <a:rPr lang="en-AU" sz="1200" dirty="0"/>
              <a:t>exchange reactions</a:t>
            </a:r>
            <a:endParaRPr 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9EAEC70-20B8-4FE8-A9F2-370AE5731729}"/>
              </a:ext>
            </a:extLst>
          </p:cNvPr>
          <p:cNvSpPr txBox="1"/>
          <p:nvPr/>
        </p:nvSpPr>
        <p:spPr>
          <a:xfrm>
            <a:off x="3862899" y="3107197"/>
            <a:ext cx="98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multiple neutron captures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F656254-DD20-41BB-9FAA-48646E00EBF1}"/>
              </a:ext>
            </a:extLst>
          </p:cNvPr>
          <p:cNvSpPr txBox="1"/>
          <p:nvPr/>
        </p:nvSpPr>
        <p:spPr>
          <a:xfrm>
            <a:off x="665019" y="3861640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He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8949F1B-38D1-49F9-A26A-06F8EE5D85F7}"/>
              </a:ext>
            </a:extLst>
          </p:cNvPr>
          <p:cNvSpPr txBox="1"/>
          <p:nvPr/>
        </p:nvSpPr>
        <p:spPr>
          <a:xfrm>
            <a:off x="1134814" y="3862899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C O Ne</a:t>
            </a:r>
          </a:p>
          <a:p>
            <a:r>
              <a:rPr lang="en-AU" sz="1200" dirty="0"/>
              <a:t>Mg</a:t>
            </a:r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40B820A-3AED-413F-A0BD-AB4B245B7B93}"/>
              </a:ext>
            </a:extLst>
          </p:cNvPr>
          <p:cNvSpPr txBox="1"/>
          <p:nvPr/>
        </p:nvSpPr>
        <p:spPr>
          <a:xfrm>
            <a:off x="1837617" y="3862900"/>
            <a:ext cx="60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Na Si S</a:t>
            </a:r>
          </a:p>
          <a:p>
            <a:r>
              <a:rPr lang="en-AU" sz="1200" dirty="0" err="1"/>
              <a:t>Ar</a:t>
            </a:r>
            <a:r>
              <a:rPr lang="en-AU" sz="1200" dirty="0"/>
              <a:t> Ca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C5257CB-9895-48B4-878E-0D29EEAD118C}"/>
              </a:ext>
            </a:extLst>
          </p:cNvPr>
          <p:cNvSpPr txBox="1"/>
          <p:nvPr/>
        </p:nvSpPr>
        <p:spPr>
          <a:xfrm>
            <a:off x="2910714" y="3862900"/>
            <a:ext cx="499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Fe Ni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AE6BBB4-D478-49CC-B7A2-ECFC27A85FDD}"/>
              </a:ext>
            </a:extLst>
          </p:cNvPr>
          <p:cNvSpPr txBox="1"/>
          <p:nvPr/>
        </p:nvSpPr>
        <p:spPr>
          <a:xfrm>
            <a:off x="3878014" y="3862899"/>
            <a:ext cx="765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elements</a:t>
            </a:r>
          </a:p>
          <a:p>
            <a:r>
              <a:rPr lang="en-AU" sz="1200" dirty="0"/>
              <a:t>Z &gt; 28</a:t>
            </a:r>
            <a:endParaRPr lang="en-US" sz="1200" dirty="0"/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xmlns="" id="{2EBAB342-85DB-4757-9914-D79FA529EB23}"/>
              </a:ext>
            </a:extLst>
          </p:cNvPr>
          <p:cNvSpPr txBox="1"/>
          <p:nvPr/>
        </p:nvSpPr>
        <p:spPr>
          <a:xfrm>
            <a:off x="83128" y="2697858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T [K]</a:t>
            </a:r>
            <a:endParaRPr lang="en-US" sz="1200" dirty="0"/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xmlns="" id="{F33CCA1D-145C-47F0-B779-B4EEA652F2A6}"/>
              </a:ext>
            </a:extLst>
          </p:cNvPr>
          <p:cNvSpPr txBox="1"/>
          <p:nvPr/>
        </p:nvSpPr>
        <p:spPr>
          <a:xfrm>
            <a:off x="0" y="3098380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reactions</a:t>
            </a:r>
            <a:endParaRPr lang="en-US" sz="1000" dirty="0"/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xmlns="" id="{3ABB0678-C9F0-40A9-95AF-22A0F1172761}"/>
              </a:ext>
            </a:extLst>
          </p:cNvPr>
          <p:cNvSpPr txBox="1"/>
          <p:nvPr/>
        </p:nvSpPr>
        <p:spPr>
          <a:xfrm>
            <a:off x="0" y="3838969"/>
            <a:ext cx="725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elements formed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29865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 result for supernova">
            <a:extLst>
              <a:ext uri="{FF2B5EF4-FFF2-40B4-BE49-F238E27FC236}">
                <a16:creationId xmlns:a16="http://schemas.microsoft.com/office/drawing/2014/main" xmlns="" id="{8997B0EE-7545-4045-B0B3-83E0F5951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2488"/>
            <a:ext cx="5040313" cy="26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745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images origin of the elements">
            <a:extLst>
              <a:ext uri="{FF2B5EF4-FFF2-40B4-BE49-F238E27FC236}">
                <a16:creationId xmlns:a16="http://schemas.microsoft.com/office/drawing/2014/main" xmlns="" id="{886623EA-7058-4C8C-AB59-8CA4DCA6E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4" r="18137" b="23546"/>
          <a:stretch/>
        </p:blipFill>
        <p:spPr bwMode="auto">
          <a:xfrm>
            <a:off x="559219" y="2011364"/>
            <a:ext cx="3566917" cy="216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104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supernova">
            <a:extLst>
              <a:ext uri="{FF2B5EF4-FFF2-40B4-BE49-F238E27FC236}">
                <a16:creationId xmlns:a16="http://schemas.microsoft.com/office/drawing/2014/main" xmlns="" id="{992BE49E-8116-4280-B152-DB323B790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80" y="1410960"/>
            <a:ext cx="3048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B2A8A35-4741-4EBA-A34E-EE08A098351F}"/>
              </a:ext>
            </a:extLst>
          </p:cNvPr>
          <p:cNvSpPr txBox="1"/>
          <p:nvPr/>
        </p:nvSpPr>
        <p:spPr>
          <a:xfrm>
            <a:off x="3083266" y="2584502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FFFF00"/>
                </a:solidFill>
                <a:highlight>
                  <a:srgbClr val="000000"/>
                </a:highlight>
              </a:rPr>
              <a:t>original star</a:t>
            </a:r>
            <a:endParaRPr lang="en-US" sz="10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3FDD4678-C548-4837-B9C4-79CC3CAAA2CC}"/>
              </a:ext>
            </a:extLst>
          </p:cNvPr>
          <p:cNvCxnSpPr/>
          <p:nvPr/>
        </p:nvCxnSpPr>
        <p:spPr>
          <a:xfrm flipH="1" flipV="1">
            <a:off x="3189064" y="2403134"/>
            <a:ext cx="279610" cy="181368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01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supernova exploding star notes">
            <a:extLst>
              <a:ext uri="{FF2B5EF4-FFF2-40B4-BE49-F238E27FC236}">
                <a16:creationId xmlns:a16="http://schemas.microsoft.com/office/drawing/2014/main" xmlns="" id="{A4DE088F-740C-4DDB-9A58-75A7B48D4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t="27594" r="3144" b="18889"/>
          <a:stretch/>
        </p:blipFill>
        <p:spPr bwMode="auto">
          <a:xfrm>
            <a:off x="204040" y="362737"/>
            <a:ext cx="4700469" cy="179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supernova exploding star notes">
            <a:extLst>
              <a:ext uri="{FF2B5EF4-FFF2-40B4-BE49-F238E27FC236}">
                <a16:creationId xmlns:a16="http://schemas.microsoft.com/office/drawing/2014/main" xmlns="" id="{1B9504E5-1B0A-4CD1-A348-400E7A02A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t="27594" r="3144" b="18889"/>
          <a:stretch/>
        </p:blipFill>
        <p:spPr bwMode="auto">
          <a:xfrm>
            <a:off x="205300" y="2442178"/>
            <a:ext cx="4700469" cy="179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supernova exploding star notes">
            <a:extLst>
              <a:ext uri="{FF2B5EF4-FFF2-40B4-BE49-F238E27FC236}">
                <a16:creationId xmlns:a16="http://schemas.microsoft.com/office/drawing/2014/main" xmlns="" id="{F7232658-817A-4D37-ADA1-E39BB833D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t="27594" r="3144" b="18889"/>
          <a:stretch/>
        </p:blipFill>
        <p:spPr bwMode="auto">
          <a:xfrm>
            <a:off x="168774" y="4755888"/>
            <a:ext cx="4700469" cy="179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625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supernova exploding star notes">
            <a:extLst>
              <a:ext uri="{FF2B5EF4-FFF2-40B4-BE49-F238E27FC236}">
                <a16:creationId xmlns:a16="http://schemas.microsoft.com/office/drawing/2014/main" xmlns="" id="{A4DE088F-740C-4DDB-9A58-75A7B48D4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t="27594" r="64766" b="18889"/>
          <a:stretch/>
        </p:blipFill>
        <p:spPr bwMode="auto">
          <a:xfrm>
            <a:off x="385408" y="430749"/>
            <a:ext cx="4073426" cy="459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795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mages hertzsprung russell diagram">
            <a:extLst>
              <a:ext uri="{FF2B5EF4-FFF2-40B4-BE49-F238E27FC236}">
                <a16:creationId xmlns:a16="http://schemas.microsoft.com/office/drawing/2014/main" xmlns="" id="{9E00A626-8DDD-48FF-B7A9-BB950E34D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76"/>
          <a:stretch/>
        </p:blipFill>
        <p:spPr bwMode="auto">
          <a:xfrm>
            <a:off x="173811" y="1643380"/>
            <a:ext cx="4632233" cy="267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EAFA600-414E-4CE9-9D13-889B1CD42438}"/>
              </a:ext>
            </a:extLst>
          </p:cNvPr>
          <p:cNvSpPr/>
          <p:nvPr/>
        </p:nvSpPr>
        <p:spPr>
          <a:xfrm>
            <a:off x="491207" y="1503848"/>
            <a:ext cx="4194148" cy="27658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B658C60-123C-42AA-BD8B-A793B02D938C}"/>
              </a:ext>
            </a:extLst>
          </p:cNvPr>
          <p:cNvSpPr txBox="1"/>
          <p:nvPr/>
        </p:nvSpPr>
        <p:spPr>
          <a:xfrm>
            <a:off x="4346547" y="4278536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2500</a:t>
            </a:r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D108162-9482-4FE2-B885-0E166967B83F}"/>
              </a:ext>
            </a:extLst>
          </p:cNvPr>
          <p:cNvSpPr txBox="1"/>
          <p:nvPr/>
        </p:nvSpPr>
        <p:spPr>
          <a:xfrm>
            <a:off x="1662545" y="4488873"/>
            <a:ext cx="17536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effective temperature [K]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E7C2680-3CB0-4426-B708-5533457DB0F3}"/>
              </a:ext>
            </a:extLst>
          </p:cNvPr>
          <p:cNvSpPr txBox="1"/>
          <p:nvPr/>
        </p:nvSpPr>
        <p:spPr>
          <a:xfrm>
            <a:off x="3380508" y="4279795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5000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B39F67A-0F36-4AA6-9A1E-C731775C1926}"/>
              </a:ext>
            </a:extLst>
          </p:cNvPr>
          <p:cNvSpPr txBox="1"/>
          <p:nvPr/>
        </p:nvSpPr>
        <p:spPr>
          <a:xfrm>
            <a:off x="1341370" y="4273497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20000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2A0C35D-DC81-47E4-A589-B9680BE6AD95}"/>
              </a:ext>
            </a:extLst>
          </p:cNvPr>
          <p:cNvSpPr txBox="1"/>
          <p:nvPr/>
        </p:nvSpPr>
        <p:spPr>
          <a:xfrm>
            <a:off x="2332599" y="4274756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10000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4182706-1831-4DC8-BFF8-A4214A37ED92}"/>
              </a:ext>
            </a:extLst>
          </p:cNvPr>
          <p:cNvSpPr txBox="1"/>
          <p:nvPr/>
        </p:nvSpPr>
        <p:spPr>
          <a:xfrm>
            <a:off x="336286" y="4281054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40000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568497D-B26F-4ED6-A836-5FEF12B6EB46}"/>
              </a:ext>
            </a:extLst>
          </p:cNvPr>
          <p:cNvSpPr txBox="1"/>
          <p:nvPr/>
        </p:nvSpPr>
        <p:spPr>
          <a:xfrm>
            <a:off x="0" y="1224238"/>
            <a:ext cx="1220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luminosity  (</a:t>
            </a:r>
            <a:r>
              <a:rPr lang="en-AU" sz="1200" i="1" dirty="0" err="1"/>
              <a:t>L</a:t>
            </a:r>
            <a:r>
              <a:rPr lang="en-AU" sz="1200" baseline="-25000" dirty="0" err="1"/>
              <a:t>Sun</a:t>
            </a:r>
            <a:r>
              <a:rPr lang="en-AU" sz="1200" dirty="0"/>
              <a:t>)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72A923D-D13D-4308-B9D8-601EBDCA830B}"/>
              </a:ext>
            </a:extLst>
          </p:cNvPr>
          <p:cNvSpPr/>
          <p:nvPr/>
        </p:nvSpPr>
        <p:spPr>
          <a:xfrm>
            <a:off x="128469" y="1730559"/>
            <a:ext cx="332510" cy="2486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673BBD7-F774-45D9-BDCC-089E9894084F}"/>
              </a:ext>
            </a:extLst>
          </p:cNvPr>
          <p:cNvSpPr txBox="1"/>
          <p:nvPr/>
        </p:nvSpPr>
        <p:spPr>
          <a:xfrm>
            <a:off x="75570" y="4012780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10</a:t>
            </a:r>
            <a:r>
              <a:rPr lang="en-AU" sz="1400" baseline="30000" dirty="0"/>
              <a:t>-4</a:t>
            </a:r>
            <a:endParaRPr lang="en-US" sz="1000" baseline="30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C29CDBC-8F53-4F52-9DBA-E2B07F9C5796}"/>
              </a:ext>
            </a:extLst>
          </p:cNvPr>
          <p:cNvSpPr txBox="1"/>
          <p:nvPr/>
        </p:nvSpPr>
        <p:spPr>
          <a:xfrm>
            <a:off x="76830" y="3553061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10</a:t>
            </a:r>
            <a:r>
              <a:rPr lang="en-AU" sz="1400" baseline="30000" dirty="0"/>
              <a:t>-2</a:t>
            </a:r>
            <a:endParaRPr lang="en-US" sz="1000" baseline="30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9DDA0FE-CAD3-4636-964F-93506072D907}"/>
              </a:ext>
            </a:extLst>
          </p:cNvPr>
          <p:cNvSpPr txBox="1"/>
          <p:nvPr/>
        </p:nvSpPr>
        <p:spPr>
          <a:xfrm>
            <a:off x="243084" y="307696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</a:t>
            </a:r>
            <a:endParaRPr lang="en-US" sz="1000" baseline="30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69AA22E-0070-4C59-98B3-9BAFBA4F7DB7}"/>
              </a:ext>
            </a:extLst>
          </p:cNvPr>
          <p:cNvSpPr txBox="1"/>
          <p:nvPr/>
        </p:nvSpPr>
        <p:spPr>
          <a:xfrm>
            <a:off x="114616" y="2177682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10</a:t>
            </a:r>
            <a:r>
              <a:rPr lang="en-AU" sz="1400" baseline="30000" dirty="0"/>
              <a:t>4</a:t>
            </a:r>
            <a:endParaRPr lang="en-US" sz="1000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DCFF36E-3A0C-4F93-942F-3581F9556762}"/>
              </a:ext>
            </a:extLst>
          </p:cNvPr>
          <p:cNvSpPr txBox="1"/>
          <p:nvPr/>
        </p:nvSpPr>
        <p:spPr>
          <a:xfrm>
            <a:off x="107058" y="2646217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10</a:t>
            </a:r>
            <a:r>
              <a:rPr lang="en-AU" sz="1400" baseline="30000" dirty="0"/>
              <a:t>2</a:t>
            </a:r>
            <a:endParaRPr lang="en-US" sz="1000" baseline="30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9C1D8-FB7B-48F7-A1DD-79FD155FFC8D}"/>
              </a:ext>
            </a:extLst>
          </p:cNvPr>
          <p:cNvSpPr txBox="1"/>
          <p:nvPr/>
        </p:nvSpPr>
        <p:spPr>
          <a:xfrm>
            <a:off x="107058" y="1724261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10</a:t>
            </a:r>
            <a:r>
              <a:rPr lang="en-AU" sz="1400" baseline="30000" dirty="0"/>
              <a:t>6</a:t>
            </a:r>
            <a:endParaRPr lang="en-US" sz="1000" baseline="30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90561E5-0D6A-426E-92DF-3DDDE447CBCE}"/>
              </a:ext>
            </a:extLst>
          </p:cNvPr>
          <p:cNvSpPr txBox="1"/>
          <p:nvPr/>
        </p:nvSpPr>
        <p:spPr>
          <a:xfrm>
            <a:off x="1148668" y="1549190"/>
            <a:ext cx="86453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70C0"/>
                </a:solidFill>
              </a:rPr>
              <a:t>blue giants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CC32344-E970-4AC1-BD10-943146AD8C26}"/>
              </a:ext>
            </a:extLst>
          </p:cNvPr>
          <p:cNvSpPr txBox="1"/>
          <p:nvPr/>
        </p:nvSpPr>
        <p:spPr>
          <a:xfrm>
            <a:off x="3037924" y="1586975"/>
            <a:ext cx="11489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FF0000"/>
                </a:solidFill>
              </a:rPr>
              <a:t>red supergiants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BE842E8B-E197-4973-A30C-816EB4B7C278}"/>
              </a:ext>
            </a:extLst>
          </p:cNvPr>
          <p:cNvSpPr/>
          <p:nvPr/>
        </p:nvSpPr>
        <p:spPr>
          <a:xfrm>
            <a:off x="3423332" y="2886783"/>
            <a:ext cx="581891" cy="158698"/>
          </a:xfrm>
          <a:custGeom>
            <a:avLst/>
            <a:gdLst>
              <a:gd name="connsiteX0" fmla="*/ 7557 w 581891"/>
              <a:gd name="connsiteY0" fmla="*/ 15115 h 158698"/>
              <a:gd name="connsiteX1" fmla="*/ 566777 w 581891"/>
              <a:gd name="connsiteY1" fmla="*/ 0 h 158698"/>
              <a:gd name="connsiteX2" fmla="*/ 581891 w 581891"/>
              <a:gd name="connsiteY2" fmla="*/ 158698 h 158698"/>
              <a:gd name="connsiteX3" fmla="*/ 83128 w 581891"/>
              <a:gd name="connsiteY3" fmla="*/ 136027 h 158698"/>
              <a:gd name="connsiteX4" fmla="*/ 0 w 581891"/>
              <a:gd name="connsiteY4" fmla="*/ 113356 h 158698"/>
              <a:gd name="connsiteX5" fmla="*/ 7557 w 581891"/>
              <a:gd name="connsiteY5" fmla="*/ 15115 h 15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1891" h="158698">
                <a:moveTo>
                  <a:pt x="7557" y="15115"/>
                </a:moveTo>
                <a:lnTo>
                  <a:pt x="566777" y="0"/>
                </a:lnTo>
                <a:lnTo>
                  <a:pt x="581891" y="158698"/>
                </a:lnTo>
                <a:lnTo>
                  <a:pt x="83128" y="136027"/>
                </a:lnTo>
                <a:lnTo>
                  <a:pt x="0" y="113356"/>
                </a:lnTo>
                <a:lnTo>
                  <a:pt x="7557" y="1511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8E74CCA-61E3-494A-B011-7AEC14EF66D1}"/>
              </a:ext>
            </a:extLst>
          </p:cNvPr>
          <p:cNvSpPr txBox="1"/>
          <p:nvPr/>
        </p:nvSpPr>
        <p:spPr>
          <a:xfrm>
            <a:off x="3627372" y="2924568"/>
            <a:ext cx="799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FF0000"/>
                </a:solidFill>
              </a:rPr>
              <a:t>red giants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0089B8C6-30FE-48BE-A497-F1FFDA7D4A7A}"/>
              </a:ext>
            </a:extLst>
          </p:cNvPr>
          <p:cNvSpPr/>
          <p:nvPr/>
        </p:nvSpPr>
        <p:spPr>
          <a:xfrm>
            <a:off x="3181507" y="3959881"/>
            <a:ext cx="914400" cy="151140"/>
          </a:xfrm>
          <a:custGeom>
            <a:avLst/>
            <a:gdLst>
              <a:gd name="connsiteX0" fmla="*/ 60457 w 914400"/>
              <a:gd name="connsiteY0" fmla="*/ 0 h 151140"/>
              <a:gd name="connsiteX1" fmla="*/ 869058 w 914400"/>
              <a:gd name="connsiteY1" fmla="*/ 52899 h 151140"/>
              <a:gd name="connsiteX2" fmla="*/ 914400 w 914400"/>
              <a:gd name="connsiteY2" fmla="*/ 151140 h 151140"/>
              <a:gd name="connsiteX3" fmla="*/ 158698 w 914400"/>
              <a:gd name="connsiteY3" fmla="*/ 151140 h 151140"/>
              <a:gd name="connsiteX4" fmla="*/ 0 w 914400"/>
              <a:gd name="connsiteY4" fmla="*/ 143583 h 151140"/>
              <a:gd name="connsiteX5" fmla="*/ 60457 w 914400"/>
              <a:gd name="connsiteY5" fmla="*/ 0 h 15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151140">
                <a:moveTo>
                  <a:pt x="60457" y="0"/>
                </a:moveTo>
                <a:lnTo>
                  <a:pt x="869058" y="52899"/>
                </a:lnTo>
                <a:lnTo>
                  <a:pt x="914400" y="151140"/>
                </a:lnTo>
                <a:lnTo>
                  <a:pt x="158698" y="151140"/>
                </a:lnTo>
                <a:lnTo>
                  <a:pt x="0" y="143583"/>
                </a:lnTo>
                <a:lnTo>
                  <a:pt x="6045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8C319D0-75E7-4A48-BBF9-CEBEF513878B}"/>
              </a:ext>
            </a:extLst>
          </p:cNvPr>
          <p:cNvSpPr txBox="1"/>
          <p:nvPr/>
        </p:nvSpPr>
        <p:spPr>
          <a:xfrm>
            <a:off x="2954796" y="38843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main sequence</a:t>
            </a:r>
            <a:endParaRPr lang="en-US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4BCFBF37-72F1-489A-AF62-8476E01FB5A2}"/>
              </a:ext>
            </a:extLst>
          </p:cNvPr>
          <p:cNvSpPr/>
          <p:nvPr/>
        </p:nvSpPr>
        <p:spPr>
          <a:xfrm>
            <a:off x="1405607" y="3521574"/>
            <a:ext cx="816158" cy="136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22EB919-1435-46F2-BB76-2AA65B6CECF0}"/>
              </a:ext>
            </a:extLst>
          </p:cNvPr>
          <p:cNvSpPr txBox="1"/>
          <p:nvPr/>
        </p:nvSpPr>
        <p:spPr>
          <a:xfrm>
            <a:off x="1292251" y="3400661"/>
            <a:ext cx="993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white dwarfs</a:t>
            </a:r>
            <a:endParaRPr lang="en-US" sz="120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E1CC2A72-A493-4BF5-B1CC-BB6F6E1EC428}"/>
              </a:ext>
            </a:extLst>
          </p:cNvPr>
          <p:cNvSpPr/>
          <p:nvPr/>
        </p:nvSpPr>
        <p:spPr>
          <a:xfrm>
            <a:off x="763260" y="3030367"/>
            <a:ext cx="861500" cy="173812"/>
          </a:xfrm>
          <a:custGeom>
            <a:avLst/>
            <a:gdLst>
              <a:gd name="connsiteX0" fmla="*/ 0 w 861500"/>
              <a:gd name="connsiteY0" fmla="*/ 0 h 173812"/>
              <a:gd name="connsiteX1" fmla="*/ 861500 w 861500"/>
              <a:gd name="connsiteY1" fmla="*/ 45342 h 173812"/>
              <a:gd name="connsiteX2" fmla="*/ 838829 w 861500"/>
              <a:gd name="connsiteY2" fmla="*/ 173812 h 173812"/>
              <a:gd name="connsiteX3" fmla="*/ 128469 w 861500"/>
              <a:gd name="connsiteY3" fmla="*/ 166254 h 173812"/>
              <a:gd name="connsiteX4" fmla="*/ 0 w 861500"/>
              <a:gd name="connsiteY4" fmla="*/ 120912 h 173812"/>
              <a:gd name="connsiteX5" fmla="*/ 0 w 861500"/>
              <a:gd name="connsiteY5" fmla="*/ 0 h 17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500" h="173812">
                <a:moveTo>
                  <a:pt x="0" y="0"/>
                </a:moveTo>
                <a:lnTo>
                  <a:pt x="861500" y="45342"/>
                </a:lnTo>
                <a:lnTo>
                  <a:pt x="838829" y="173812"/>
                </a:lnTo>
                <a:lnTo>
                  <a:pt x="128469" y="166254"/>
                </a:lnTo>
                <a:lnTo>
                  <a:pt x="0" y="12091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B885D68-BF2B-46E2-A0FC-6945D6B66346}"/>
              </a:ext>
            </a:extLst>
          </p:cNvPr>
          <p:cNvSpPr txBox="1"/>
          <p:nvPr/>
        </p:nvSpPr>
        <p:spPr>
          <a:xfrm>
            <a:off x="1255725" y="2411950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main sequence</a:t>
            </a:r>
            <a:endParaRPr lang="en-US" sz="1200" dirty="0"/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xmlns="" id="{4B6C41F2-2592-405D-9B9D-482EB4A2B472}"/>
              </a:ext>
            </a:extLst>
          </p:cNvPr>
          <p:cNvSpPr txBox="1"/>
          <p:nvPr/>
        </p:nvSpPr>
        <p:spPr>
          <a:xfrm>
            <a:off x="695246" y="4723141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7030A0"/>
                </a:solidFill>
              </a:rPr>
              <a:t>O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57871BD-F2F2-4A09-9574-CB0A8DCD87D2}"/>
              </a:ext>
            </a:extLst>
          </p:cNvPr>
          <p:cNvSpPr txBox="1"/>
          <p:nvPr/>
        </p:nvSpPr>
        <p:spPr>
          <a:xfrm>
            <a:off x="1588237" y="4724401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7030A0"/>
                </a:solidFill>
              </a:rPr>
              <a:t>B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5F0C048-624C-47AD-A299-E51CEAA70D0F}"/>
              </a:ext>
            </a:extLst>
          </p:cNvPr>
          <p:cNvSpPr txBox="1"/>
          <p:nvPr/>
        </p:nvSpPr>
        <p:spPr>
          <a:xfrm>
            <a:off x="2571908" y="473321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7030A0"/>
                </a:solidFill>
              </a:rPr>
              <a:t>A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B4D01D8-1F59-4FD8-9123-2AFB1D839EE2}"/>
              </a:ext>
            </a:extLst>
          </p:cNvPr>
          <p:cNvSpPr txBox="1"/>
          <p:nvPr/>
        </p:nvSpPr>
        <p:spPr>
          <a:xfrm>
            <a:off x="3108456" y="4725660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7030A0"/>
                </a:solidFill>
              </a:rPr>
              <a:t>F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4659946-7FE9-4C91-AE27-ABF63AAC428C}"/>
              </a:ext>
            </a:extLst>
          </p:cNvPr>
          <p:cNvSpPr txBox="1"/>
          <p:nvPr/>
        </p:nvSpPr>
        <p:spPr>
          <a:xfrm>
            <a:off x="3380510" y="47181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7030A0"/>
                </a:solidFill>
              </a:rPr>
              <a:t>G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2115C275-F6DB-4CF4-A03B-420455480812}"/>
              </a:ext>
            </a:extLst>
          </p:cNvPr>
          <p:cNvSpPr txBox="1"/>
          <p:nvPr/>
        </p:nvSpPr>
        <p:spPr>
          <a:xfrm>
            <a:off x="3826374" y="472566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7030A0"/>
                </a:solidFill>
              </a:rPr>
              <a:t>K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2B51CBD-C684-4115-98E1-A0023A89D8A6}"/>
              </a:ext>
            </a:extLst>
          </p:cNvPr>
          <p:cNvSpPr txBox="1"/>
          <p:nvPr/>
        </p:nvSpPr>
        <p:spPr>
          <a:xfrm>
            <a:off x="4189111" y="4718103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7030A0"/>
                </a:solidFill>
              </a:rPr>
              <a:t>M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7E948D6-AD0E-437C-880C-8A89DE1C6C67}"/>
              </a:ext>
            </a:extLst>
          </p:cNvPr>
          <p:cNvSpPr txBox="1"/>
          <p:nvPr/>
        </p:nvSpPr>
        <p:spPr>
          <a:xfrm>
            <a:off x="1913187" y="4981339"/>
            <a:ext cx="1010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7030A0"/>
                </a:solidFill>
              </a:rPr>
              <a:t>spectral class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xmlns="" id="{05A83C2A-7DF1-46A2-A62F-C51789F92697}"/>
              </a:ext>
            </a:extLst>
          </p:cNvPr>
          <p:cNvSpPr txBox="1"/>
          <p:nvPr/>
        </p:nvSpPr>
        <p:spPr>
          <a:xfrm>
            <a:off x="2456034" y="519923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00FF"/>
                </a:solidFill>
              </a:rPr>
              <a:t>0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E6B7B00-79E8-47E6-8EB8-E5E168451558}"/>
              </a:ext>
            </a:extLst>
          </p:cNvPr>
          <p:cNvSpPr txBox="1"/>
          <p:nvPr/>
        </p:nvSpPr>
        <p:spPr>
          <a:xfrm>
            <a:off x="673834" y="5200493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00FF"/>
                </a:solidFill>
              </a:rPr>
              <a:t>-0.5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0A55EBD1-D94D-41CF-A59E-FAA5E6F74F40}"/>
              </a:ext>
            </a:extLst>
          </p:cNvPr>
          <p:cNvSpPr txBox="1"/>
          <p:nvPr/>
        </p:nvSpPr>
        <p:spPr>
          <a:xfrm>
            <a:off x="2682744" y="5199233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00FF"/>
                </a:solidFill>
              </a:rPr>
              <a:t>+0.3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E9B5477-6A28-49F2-84EB-8BCB1F217E8E}"/>
              </a:ext>
            </a:extLst>
          </p:cNvPr>
          <p:cNvSpPr txBox="1"/>
          <p:nvPr/>
        </p:nvSpPr>
        <p:spPr>
          <a:xfrm>
            <a:off x="3090823" y="5199233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00FF"/>
                </a:solidFill>
              </a:rPr>
              <a:t>+0.6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CDD0E23-C262-4F14-B2AC-31980972AEB0}"/>
              </a:ext>
            </a:extLst>
          </p:cNvPr>
          <p:cNvSpPr txBox="1"/>
          <p:nvPr/>
        </p:nvSpPr>
        <p:spPr>
          <a:xfrm>
            <a:off x="3619815" y="5199233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00FF"/>
                </a:solidFill>
              </a:rPr>
              <a:t>+0.8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881080A6-74C8-4B2A-AF55-78D8157589BC}"/>
              </a:ext>
            </a:extLst>
          </p:cNvPr>
          <p:cNvSpPr txBox="1"/>
          <p:nvPr/>
        </p:nvSpPr>
        <p:spPr>
          <a:xfrm>
            <a:off x="4058122" y="5199233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00FF"/>
                </a:solidFill>
              </a:rPr>
              <a:t>+0.9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7618DD62-12F5-409F-812B-165D57ACA069}"/>
              </a:ext>
            </a:extLst>
          </p:cNvPr>
          <p:cNvSpPr txBox="1"/>
          <p:nvPr/>
        </p:nvSpPr>
        <p:spPr>
          <a:xfrm>
            <a:off x="1838876" y="5451133"/>
            <a:ext cx="1298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00FF"/>
                </a:solidFill>
              </a:rPr>
              <a:t>colour index (B-V)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D736A0EF-B1CE-47F4-9286-6884C3A729E7}"/>
              </a:ext>
            </a:extLst>
          </p:cNvPr>
          <p:cNvSpPr txBox="1"/>
          <p:nvPr/>
        </p:nvSpPr>
        <p:spPr>
          <a:xfrm>
            <a:off x="3609344" y="1209125"/>
            <a:ext cx="1430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absolute magnitude</a:t>
            </a:r>
            <a:endParaRPr 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23D49CCF-AF1C-421A-8859-20B332368E61}"/>
              </a:ext>
            </a:extLst>
          </p:cNvPr>
          <p:cNvSpPr txBox="1"/>
          <p:nvPr/>
        </p:nvSpPr>
        <p:spPr>
          <a:xfrm>
            <a:off x="4632456" y="1745673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-10</a:t>
            </a:r>
            <a:endParaRPr lang="en-US" sz="1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8455A047-1A09-4E70-8CE2-B6A0BB9985BC}"/>
              </a:ext>
            </a:extLst>
          </p:cNvPr>
          <p:cNvSpPr txBox="1"/>
          <p:nvPr/>
        </p:nvSpPr>
        <p:spPr>
          <a:xfrm>
            <a:off x="4687876" y="35014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1FD577CD-810F-4CED-9B33-29D635A3EAC2}"/>
              </a:ext>
            </a:extLst>
          </p:cNvPr>
          <p:cNvSpPr txBox="1"/>
          <p:nvPr/>
        </p:nvSpPr>
        <p:spPr>
          <a:xfrm>
            <a:off x="4680319" y="3002658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 4</a:t>
            </a:r>
            <a:endParaRPr lang="en-US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0FE2B2DD-B88B-425D-96B4-61A4B55889F3}"/>
              </a:ext>
            </a:extLst>
          </p:cNvPr>
          <p:cNvSpPr txBox="1"/>
          <p:nvPr/>
        </p:nvSpPr>
        <p:spPr>
          <a:xfrm>
            <a:off x="4681579" y="1938375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-8</a:t>
            </a:r>
            <a:endParaRPr lang="en-US" sz="1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4E5EE92C-F565-457D-AE00-EE855ACE7425}"/>
              </a:ext>
            </a:extLst>
          </p:cNvPr>
          <p:cNvSpPr txBox="1"/>
          <p:nvPr/>
        </p:nvSpPr>
        <p:spPr>
          <a:xfrm>
            <a:off x="4681578" y="3139942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 6</a:t>
            </a:r>
            <a:endParaRPr lang="en-US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A9F4F1A-5BA5-4042-BC70-5E27D9BBED96}"/>
              </a:ext>
            </a:extLst>
          </p:cNvPr>
          <p:cNvSpPr txBox="1"/>
          <p:nvPr/>
        </p:nvSpPr>
        <p:spPr>
          <a:xfrm>
            <a:off x="4687876" y="2828845"/>
            <a:ext cx="3080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 2 </a:t>
            </a:r>
            <a:endParaRPr 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F5C62832-605A-40AC-92CC-36773BF57FD7}"/>
              </a:ext>
            </a:extLst>
          </p:cNvPr>
          <p:cNvSpPr txBox="1"/>
          <p:nvPr/>
        </p:nvSpPr>
        <p:spPr>
          <a:xfrm>
            <a:off x="4687876" y="2639919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 0</a:t>
            </a:r>
            <a:endParaRPr lang="en-US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46DE9F69-600E-4AFF-890A-E56F3BD0512F}"/>
              </a:ext>
            </a:extLst>
          </p:cNvPr>
          <p:cNvSpPr txBox="1"/>
          <p:nvPr/>
        </p:nvSpPr>
        <p:spPr>
          <a:xfrm>
            <a:off x="4687876" y="2450994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-2</a:t>
            </a:r>
            <a:endParaRPr 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061D87BE-0872-48C2-961A-56D7294FC2B6}"/>
              </a:ext>
            </a:extLst>
          </p:cNvPr>
          <p:cNvSpPr txBox="1"/>
          <p:nvPr/>
        </p:nvSpPr>
        <p:spPr>
          <a:xfrm>
            <a:off x="4687876" y="2307410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-4</a:t>
            </a:r>
            <a:endParaRPr 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010634BD-BC11-415E-A436-88BE600E838A}"/>
              </a:ext>
            </a:extLst>
          </p:cNvPr>
          <p:cNvSpPr txBox="1"/>
          <p:nvPr/>
        </p:nvSpPr>
        <p:spPr>
          <a:xfrm>
            <a:off x="4690995" y="2141156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-6</a:t>
            </a:r>
            <a:endParaRPr lang="en-US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757BC717-859D-4B70-BA07-AF2ED1035896}"/>
              </a:ext>
            </a:extLst>
          </p:cNvPr>
          <p:cNvSpPr txBox="1"/>
          <p:nvPr/>
        </p:nvSpPr>
        <p:spPr>
          <a:xfrm>
            <a:off x="4682838" y="3330127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 8</a:t>
            </a:r>
            <a:endParaRPr lang="en-US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2BA0B8D-B7C5-467F-A19C-9E351886F7E8}"/>
              </a:ext>
            </a:extLst>
          </p:cNvPr>
          <p:cNvSpPr txBox="1"/>
          <p:nvPr/>
        </p:nvSpPr>
        <p:spPr>
          <a:xfrm>
            <a:off x="4693973" y="37268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12</a:t>
            </a:r>
            <a:endParaRPr 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CB08DEC9-8035-4C85-9D6D-9580E69CB6D2}"/>
              </a:ext>
            </a:extLst>
          </p:cNvPr>
          <p:cNvSpPr txBox="1"/>
          <p:nvPr/>
        </p:nvSpPr>
        <p:spPr>
          <a:xfrm>
            <a:off x="4685506" y="396114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14</a:t>
            </a:r>
            <a:endParaRPr lang="en-US" sz="1000" dirty="0"/>
          </a:p>
        </p:txBody>
      </p:sp>
      <p:sp>
        <p:nvSpPr>
          <p:cNvPr id="2055" name="Oval 2054">
            <a:extLst>
              <a:ext uri="{FF2B5EF4-FFF2-40B4-BE49-F238E27FC236}">
                <a16:creationId xmlns:a16="http://schemas.microsoft.com/office/drawing/2014/main" xmlns="" id="{E681213C-5C65-4917-96B5-70784AF49548}"/>
              </a:ext>
            </a:extLst>
          </p:cNvPr>
          <p:cNvSpPr/>
          <p:nvPr/>
        </p:nvSpPr>
        <p:spPr>
          <a:xfrm>
            <a:off x="3468674" y="3181507"/>
            <a:ext cx="75571" cy="68014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xmlns="" id="{C7BC43FC-7057-4366-ACF2-D019A7CB8C16}"/>
              </a:ext>
            </a:extLst>
          </p:cNvPr>
          <p:cNvSpPr txBox="1"/>
          <p:nvPr/>
        </p:nvSpPr>
        <p:spPr>
          <a:xfrm>
            <a:off x="3476231" y="3158836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b="1" dirty="0"/>
              <a:t>Sun</a:t>
            </a:r>
            <a:endParaRPr lang="en-US" sz="1100" b="1" dirty="0"/>
          </a:p>
        </p:txBody>
      </p:sp>
      <p:pic>
        <p:nvPicPr>
          <p:cNvPr id="2059" name="Picture 2058">
            <a:extLst>
              <a:ext uri="{FF2B5EF4-FFF2-40B4-BE49-F238E27FC236}">
                <a16:creationId xmlns:a16="http://schemas.microsoft.com/office/drawing/2014/main" xmlns="" id="{2EFB50E6-6A42-4D0F-ACDB-CF1AED4CA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89" y="5747734"/>
            <a:ext cx="4095066" cy="38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89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s red giant star">
            <a:extLst>
              <a:ext uri="{FF2B5EF4-FFF2-40B4-BE49-F238E27FC236}">
                <a16:creationId xmlns:a16="http://schemas.microsoft.com/office/drawing/2014/main" xmlns="" id="{0DF4A8CD-3009-4D17-8DB5-0A93BC7FF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5" t="14628" r="3745" b="3653"/>
          <a:stretch/>
        </p:blipFill>
        <p:spPr bwMode="auto">
          <a:xfrm>
            <a:off x="997528" y="2418248"/>
            <a:ext cx="3226850" cy="233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71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supernova exploding star notes">
            <a:extLst>
              <a:ext uri="{FF2B5EF4-FFF2-40B4-BE49-F238E27FC236}">
                <a16:creationId xmlns:a16="http://schemas.microsoft.com/office/drawing/2014/main" xmlns="" id="{1B9504E5-1B0A-4CD1-A348-400E7A02A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t="27594" r="3144" b="18889"/>
          <a:stretch/>
        </p:blipFill>
        <p:spPr bwMode="auto">
          <a:xfrm>
            <a:off x="76830" y="1059243"/>
            <a:ext cx="4914427" cy="188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981D319-ED14-4A6A-8D9E-52128752CF52}"/>
              </a:ext>
            </a:extLst>
          </p:cNvPr>
          <p:cNvSpPr txBox="1"/>
          <p:nvPr/>
        </p:nvSpPr>
        <p:spPr>
          <a:xfrm>
            <a:off x="816159" y="1866585"/>
            <a:ext cx="3080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>
                <a:solidFill>
                  <a:srgbClr val="FFFF00"/>
                </a:solidFill>
              </a:rPr>
              <a:t>Fe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B1409EA-75AC-4DFD-911F-6AC46DBBC7A0}"/>
              </a:ext>
            </a:extLst>
          </p:cNvPr>
          <p:cNvSpPr txBox="1"/>
          <p:nvPr/>
        </p:nvSpPr>
        <p:spPr>
          <a:xfrm>
            <a:off x="862760" y="173181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>
                <a:solidFill>
                  <a:srgbClr val="FFFF00"/>
                </a:solidFill>
              </a:rPr>
              <a:t>Si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68055DB-1C8A-4021-9DE3-42931FB8A00F}"/>
              </a:ext>
            </a:extLst>
          </p:cNvPr>
          <p:cNvSpPr txBox="1"/>
          <p:nvPr/>
        </p:nvSpPr>
        <p:spPr>
          <a:xfrm>
            <a:off x="968559" y="1822503"/>
            <a:ext cx="2455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>
                <a:solidFill>
                  <a:srgbClr val="FFFF00"/>
                </a:solidFill>
              </a:rPr>
              <a:t>S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0A8A9EA-A9EC-4007-AC78-CEA9C6957779}"/>
              </a:ext>
            </a:extLst>
          </p:cNvPr>
          <p:cNvSpPr txBox="1"/>
          <p:nvPr/>
        </p:nvSpPr>
        <p:spPr>
          <a:xfrm>
            <a:off x="877874" y="1618463"/>
            <a:ext cx="2712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>
                <a:solidFill>
                  <a:srgbClr val="FFFF00"/>
                </a:solidFill>
              </a:rPr>
              <a:t>O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455C04A-D6DD-400A-B05D-217BEC3EF84C}"/>
              </a:ext>
            </a:extLst>
          </p:cNvPr>
          <p:cNvSpPr txBox="1"/>
          <p:nvPr/>
        </p:nvSpPr>
        <p:spPr>
          <a:xfrm>
            <a:off x="1059243" y="1867845"/>
            <a:ext cx="35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>
                <a:solidFill>
                  <a:srgbClr val="FFFF00"/>
                </a:solidFill>
              </a:rPr>
              <a:t>Mg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F99A720-1690-497B-81E2-465265CDBA29}"/>
              </a:ext>
            </a:extLst>
          </p:cNvPr>
          <p:cNvSpPr txBox="1"/>
          <p:nvPr/>
        </p:nvSpPr>
        <p:spPr>
          <a:xfrm>
            <a:off x="998787" y="1724260"/>
            <a:ext cx="333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>
                <a:solidFill>
                  <a:srgbClr val="FFFF00"/>
                </a:solidFill>
              </a:rPr>
              <a:t>Ne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282E60-B439-49B2-AD3E-6255B514ABDD}"/>
              </a:ext>
            </a:extLst>
          </p:cNvPr>
          <p:cNvSpPr txBox="1"/>
          <p:nvPr/>
        </p:nvSpPr>
        <p:spPr>
          <a:xfrm>
            <a:off x="1202827" y="1512665"/>
            <a:ext cx="328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>
                <a:solidFill>
                  <a:srgbClr val="FFFF00"/>
                </a:solidFill>
              </a:rPr>
              <a:t>He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ABAA5C-9E63-481A-9667-1746128F8B94}"/>
              </a:ext>
            </a:extLst>
          </p:cNvPr>
          <p:cNvSpPr txBox="1"/>
          <p:nvPr/>
        </p:nvSpPr>
        <p:spPr>
          <a:xfrm>
            <a:off x="1075617" y="1589494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>
                <a:solidFill>
                  <a:srgbClr val="FFFF00"/>
                </a:solidFill>
              </a:rPr>
              <a:t>C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30C4025-6A5B-4B36-9DA9-07455EB78777}"/>
              </a:ext>
            </a:extLst>
          </p:cNvPr>
          <p:cNvSpPr txBox="1"/>
          <p:nvPr/>
        </p:nvSpPr>
        <p:spPr>
          <a:xfrm>
            <a:off x="1196528" y="1755749"/>
            <a:ext cx="2712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>
                <a:solidFill>
                  <a:srgbClr val="FFFF00"/>
                </a:solidFill>
              </a:rPr>
              <a:t>O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9932794-432E-4022-86FC-0D5AEBFB8C3F}"/>
              </a:ext>
            </a:extLst>
          </p:cNvPr>
          <p:cNvSpPr txBox="1"/>
          <p:nvPr/>
        </p:nvSpPr>
        <p:spPr>
          <a:xfrm>
            <a:off x="1338853" y="1437095"/>
            <a:ext cx="2712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>
                <a:solidFill>
                  <a:srgbClr val="FFFF00"/>
                </a:solidFill>
              </a:rPr>
              <a:t>H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08ED86E-4E44-4434-BD89-3E6B47403CAB}"/>
              </a:ext>
            </a:extLst>
          </p:cNvPr>
          <p:cNvSpPr txBox="1"/>
          <p:nvPr/>
        </p:nvSpPr>
        <p:spPr>
          <a:xfrm>
            <a:off x="2239399" y="1090731"/>
            <a:ext cx="5790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b="1" dirty="0">
                <a:solidFill>
                  <a:srgbClr val="FFFF00"/>
                </a:solidFill>
              </a:rPr>
              <a:t>Z </a:t>
            </a:r>
            <a:r>
              <a:rPr lang="en-AU" sz="1050" b="1" dirty="0">
                <a:solidFill>
                  <a:srgbClr val="FFFF00"/>
                </a:solidFill>
                <a:sym typeface="Wingdings" panose="05000000000000000000" pitchFamily="2" charset="2"/>
              </a:rPr>
              <a:t> 94</a:t>
            </a:r>
            <a:endParaRPr lang="en-US" sz="1050" b="1" dirty="0">
              <a:solidFill>
                <a:srgbClr val="FFFF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FF28C04-9951-4E41-9BD7-F756F96199E2}"/>
              </a:ext>
            </a:extLst>
          </p:cNvPr>
          <p:cNvSpPr txBox="1"/>
          <p:nvPr/>
        </p:nvSpPr>
        <p:spPr>
          <a:xfrm>
            <a:off x="2013948" y="2648738"/>
            <a:ext cx="10214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b="1" dirty="0">
                <a:solidFill>
                  <a:srgbClr val="FFFF00"/>
                </a:solidFill>
              </a:rPr>
              <a:t>Fe </a:t>
            </a:r>
            <a:r>
              <a:rPr lang="en-AU" sz="1050" b="1" dirty="0">
                <a:solidFill>
                  <a:srgbClr val="FFFF00"/>
                </a:solidFill>
                <a:sym typeface="Wingdings" panose="05000000000000000000" pitchFamily="2" charset="2"/>
              </a:rPr>
              <a:t> U  Np  Pu</a:t>
            </a:r>
            <a:endParaRPr lang="en-US" sz="1050" b="1" dirty="0">
              <a:solidFill>
                <a:srgbClr val="FFFF00"/>
              </a:solidFill>
            </a:endParaRPr>
          </a:p>
        </p:txBody>
      </p:sp>
      <p:pic>
        <p:nvPicPr>
          <p:cNvPr id="4098" name="Picture 2" descr="Image result for person images clip art">
            <a:extLst>
              <a:ext uri="{FF2B5EF4-FFF2-40B4-BE49-F238E27FC236}">
                <a16:creationId xmlns:a16="http://schemas.microsoft.com/office/drawing/2014/main" xmlns="" id="{F30A55E0-4A53-4E8C-9C6A-A11928511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86" y="3743440"/>
            <a:ext cx="1745674" cy="113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xmlns="" id="{C4DB9BD1-3327-4A5A-9877-36589B10EE41}"/>
              </a:ext>
            </a:extLst>
          </p:cNvPr>
          <p:cNvSpPr/>
          <p:nvPr/>
        </p:nvSpPr>
        <p:spPr>
          <a:xfrm>
            <a:off x="2463590" y="3053038"/>
            <a:ext cx="241825" cy="597005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401E70B-A1EE-4B54-AB03-7D469EE435D7}"/>
              </a:ext>
            </a:extLst>
          </p:cNvPr>
          <p:cNvSpPr txBox="1"/>
          <p:nvPr/>
        </p:nvSpPr>
        <p:spPr>
          <a:xfrm>
            <a:off x="468536" y="3166393"/>
            <a:ext cx="2117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we are exploding star stuff</a:t>
            </a:r>
            <a:endParaRPr lang="en-US" sz="1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44D60F18-915F-4DFF-90F3-D453846ADFCF}"/>
              </a:ext>
            </a:extLst>
          </p:cNvPr>
          <p:cNvSpPr/>
          <p:nvPr/>
        </p:nvSpPr>
        <p:spPr>
          <a:xfrm>
            <a:off x="4043009" y="1927041"/>
            <a:ext cx="188925" cy="1889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1FCF498-BCAA-4248-95AA-74A6A722F091}"/>
              </a:ext>
            </a:extLst>
          </p:cNvPr>
          <p:cNvSpPr txBox="1"/>
          <p:nvPr/>
        </p:nvSpPr>
        <p:spPr>
          <a:xfrm>
            <a:off x="3808740" y="2350234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  <a:highlight>
                  <a:srgbClr val="000000"/>
                </a:highlight>
              </a:rPr>
              <a:t>neutron star</a:t>
            </a:r>
          </a:p>
          <a:p>
            <a:r>
              <a:rPr lang="en-AU" sz="1400" dirty="0">
                <a:solidFill>
                  <a:schemeClr val="bg1"/>
                </a:solidFill>
                <a:highlight>
                  <a:srgbClr val="000000"/>
                </a:highlight>
              </a:rPr>
              <a:t> or black hole</a:t>
            </a:r>
            <a:endParaRPr lang="en-US" sz="14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E3B49A6-FE98-4C9F-86E7-08B6BF6EA055}"/>
              </a:ext>
            </a:extLst>
          </p:cNvPr>
          <p:cNvSpPr txBox="1"/>
          <p:nvPr/>
        </p:nvSpPr>
        <p:spPr>
          <a:xfrm>
            <a:off x="3420814" y="1448431"/>
            <a:ext cx="13388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b="1" dirty="0">
                <a:solidFill>
                  <a:srgbClr val="FFFF00"/>
                </a:solidFill>
              </a:rPr>
              <a:t>supernova remnants</a:t>
            </a:r>
            <a:endParaRPr lang="en-US" sz="105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347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C7D7579F-81BA-41FA-9660-C5832A590664}"/>
              </a:ext>
            </a:extLst>
          </p:cNvPr>
          <p:cNvCxnSpPr/>
          <p:nvPr/>
        </p:nvCxnSpPr>
        <p:spPr>
          <a:xfrm>
            <a:off x="1035312" y="1277137"/>
            <a:ext cx="28867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81AC3CDA-1BC5-4B42-B30C-F909F1F02799}"/>
              </a:ext>
            </a:extLst>
          </p:cNvPr>
          <p:cNvCxnSpPr/>
          <p:nvPr/>
        </p:nvCxnSpPr>
        <p:spPr>
          <a:xfrm>
            <a:off x="1051686" y="3069411"/>
            <a:ext cx="28867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CF05AD2-276C-4CDE-A70A-0A3A22B75113}"/>
              </a:ext>
            </a:extLst>
          </p:cNvPr>
          <p:cNvSpPr txBox="1"/>
          <p:nvPr/>
        </p:nvSpPr>
        <p:spPr>
          <a:xfrm>
            <a:off x="4292390" y="97485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+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3B79210-4651-4C23-BC5F-160E7F53C1F8}"/>
              </a:ext>
            </a:extLst>
          </p:cNvPr>
          <p:cNvSpPr txBox="1"/>
          <p:nvPr/>
        </p:nvSpPr>
        <p:spPr>
          <a:xfrm>
            <a:off x="4307503" y="28489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_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8BCA5B50-F2FD-4B62-BE07-87A6C04E784B}"/>
              </a:ext>
            </a:extLst>
          </p:cNvPr>
          <p:cNvCxnSpPr/>
          <p:nvPr/>
        </p:nvCxnSpPr>
        <p:spPr>
          <a:xfrm flipV="1">
            <a:off x="4443530" y="1277137"/>
            <a:ext cx="0" cy="1798572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BCDE9D4-CF53-40F7-89F9-B171E546A7D0}"/>
              </a:ext>
            </a:extLst>
          </p:cNvPr>
          <p:cNvSpPr txBox="1"/>
          <p:nvPr/>
        </p:nvSpPr>
        <p:spPr>
          <a:xfrm>
            <a:off x="4201705" y="1949713"/>
            <a:ext cx="77296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120  V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F513E83-D569-489F-B8F7-089441D0E317}"/>
              </a:ext>
            </a:extLst>
          </p:cNvPr>
          <p:cNvSpPr txBox="1"/>
          <p:nvPr/>
        </p:nvSpPr>
        <p:spPr>
          <a:xfrm>
            <a:off x="680131" y="861502"/>
            <a:ext cx="35589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x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endParaRPr lang="en-AU" dirty="0"/>
          </a:p>
          <a:p>
            <a:endParaRPr lang="en-AU" dirty="0"/>
          </a:p>
          <a:p>
            <a:r>
              <a:rPr lang="en-AU" dirty="0"/>
              <a:t>x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endParaRPr lang="en-AU" dirty="0"/>
          </a:p>
          <a:p>
            <a:r>
              <a:rPr lang="en-AU" dirty="0"/>
              <a:t>x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endParaRPr lang="en-AU" dirty="0"/>
          </a:p>
          <a:p>
            <a:r>
              <a:rPr lang="en-AU" dirty="0"/>
              <a:t>x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endParaRPr lang="en-AU" dirty="0"/>
          </a:p>
          <a:p>
            <a:r>
              <a:rPr lang="en-AU" dirty="0"/>
              <a:t>x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endParaRPr lang="en-AU" dirty="0"/>
          </a:p>
          <a:p>
            <a:r>
              <a:rPr lang="en-AU" dirty="0"/>
              <a:t>x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endParaRPr lang="en-AU" dirty="0"/>
          </a:p>
          <a:p>
            <a:endParaRPr lang="en-AU" dirty="0"/>
          </a:p>
          <a:p>
            <a:r>
              <a:rPr lang="en-AU" dirty="0"/>
              <a:t>x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endParaRPr lang="en-AU" dirty="0"/>
          </a:p>
          <a:p>
            <a:r>
              <a:rPr lang="en-AU" dirty="0"/>
              <a:t>x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endParaRPr lang="en-AU" dirty="0"/>
          </a:p>
          <a:p>
            <a:r>
              <a:rPr lang="en-AU" dirty="0"/>
              <a:t>x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r>
              <a:rPr lang="en-AU" dirty="0"/>
              <a:t>     </a:t>
            </a:r>
            <a:r>
              <a:rPr lang="en-AU" dirty="0" err="1"/>
              <a:t>x</a:t>
            </a:r>
            <a:endParaRPr lang="en-AU" dirty="0"/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D1F36914-E30F-4F3C-A889-E884F40AC6D9}"/>
              </a:ext>
            </a:extLst>
          </p:cNvPr>
          <p:cNvCxnSpPr>
            <a:cxnSpLocks/>
          </p:cNvCxnSpPr>
          <p:nvPr/>
        </p:nvCxnSpPr>
        <p:spPr>
          <a:xfrm>
            <a:off x="120912" y="2078182"/>
            <a:ext cx="97485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4A7E46C-3239-46B6-B7B0-4E21AF201EDD}"/>
              </a:ext>
            </a:extLst>
          </p:cNvPr>
          <p:cNvSpPr txBox="1"/>
          <p:nvPr/>
        </p:nvSpPr>
        <p:spPr>
          <a:xfrm>
            <a:off x="0" y="2115967"/>
            <a:ext cx="96321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electron</a:t>
            </a:r>
          </a:p>
          <a:p>
            <a:r>
              <a:rPr lang="en-AU" dirty="0"/>
              <a:t> beam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796D76A6-532F-4F60-A717-8D50394C3E18}"/>
              </a:ext>
            </a:extLst>
          </p:cNvPr>
          <p:cNvCxnSpPr/>
          <p:nvPr/>
        </p:nvCxnSpPr>
        <p:spPr>
          <a:xfrm flipV="1">
            <a:off x="2433362" y="1299808"/>
            <a:ext cx="0" cy="1723002"/>
          </a:xfrm>
          <a:prstGeom prst="straightConnector1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278DE35-90A3-450C-8FBE-9232CB0E6FB8}"/>
              </a:ext>
            </a:extLst>
          </p:cNvPr>
          <p:cNvSpPr txBox="1"/>
          <p:nvPr/>
        </p:nvSpPr>
        <p:spPr>
          <a:xfrm>
            <a:off x="2002612" y="2002612"/>
            <a:ext cx="9509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8.0  mm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7F5A5BC-363F-4C3E-B035-05512BEC92C9}"/>
              </a:ext>
            </a:extLst>
          </p:cNvPr>
          <p:cNvSpPr txBox="1"/>
          <p:nvPr/>
        </p:nvSpPr>
        <p:spPr>
          <a:xfrm>
            <a:off x="279610" y="4851609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    </a:t>
            </a:r>
            <a:r>
              <a:rPr lang="en-AU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    B  </a:t>
            </a:r>
            <a:r>
              <a:rPr lang="en-AU" dirty="0">
                <a:cs typeface="Times New Roman" panose="02020603050405020304" pitchFamily="18" charset="0"/>
                <a:sym typeface="Symbol" panose="05050102010706020507" pitchFamily="18" charset="2"/>
              </a:rPr>
              <a:t>x     </a:t>
            </a:r>
            <a:r>
              <a:rPr lang="en-AU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AU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AU" dirty="0">
                <a:cs typeface="Times New Roman" panose="02020603050405020304" pitchFamily="18" charset="0"/>
                <a:sym typeface="Symbol" panose="05050102010706020507" pitchFamily="18" charset="2"/>
              </a:rPr>
              <a:t>   </a:t>
            </a:r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282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xmlns="" id="{FA778C43-A638-4171-B3EC-D3E721B60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34" y="915542"/>
            <a:ext cx="2167416" cy="182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mage cannon firing">
            <a:extLst>
              <a:ext uri="{FF2B5EF4-FFF2-40B4-BE49-F238E27FC236}">
                <a16:creationId xmlns:a16="http://schemas.microsoft.com/office/drawing/2014/main" xmlns="" id="{90060C61-578E-42D6-8E01-A1ECE8B8F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50" y="925413"/>
            <a:ext cx="2693607" cy="17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8DC1D9B-0F76-414C-8943-239B8D1A11E1}"/>
              </a:ext>
            </a:extLst>
          </p:cNvPr>
          <p:cNvSpPr txBox="1"/>
          <p:nvPr/>
        </p:nvSpPr>
        <p:spPr>
          <a:xfrm>
            <a:off x="128470" y="2886784"/>
            <a:ext cx="2153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What is a wave and its characteristics?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374C61-59B7-401E-B6D2-C9808F6F468B}"/>
              </a:ext>
            </a:extLst>
          </p:cNvPr>
          <p:cNvSpPr txBox="1"/>
          <p:nvPr/>
        </p:nvSpPr>
        <p:spPr>
          <a:xfrm>
            <a:off x="2336381" y="2895601"/>
            <a:ext cx="2153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What is a particle its characteristics?</a:t>
            </a:r>
            <a:endParaRPr lang="en-US" dirty="0"/>
          </a:p>
        </p:txBody>
      </p:sp>
      <p:pic>
        <p:nvPicPr>
          <p:cNvPr id="2054" name="Picture 6" descr="Image result for image cannon ball">
            <a:extLst>
              <a:ext uri="{FF2B5EF4-FFF2-40B4-BE49-F238E27FC236}">
                <a16:creationId xmlns:a16="http://schemas.microsoft.com/office/drawing/2014/main" xmlns="" id="{225BB938-01E6-4C14-9B58-B7A7BC7DD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6719" r="16883" b="3742"/>
          <a:stretch/>
        </p:blipFill>
        <p:spPr bwMode="auto">
          <a:xfrm>
            <a:off x="3189062" y="3755841"/>
            <a:ext cx="532340" cy="52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ine wave image">
            <a:extLst>
              <a:ext uri="{FF2B5EF4-FFF2-40B4-BE49-F238E27FC236}">
                <a16:creationId xmlns:a16="http://schemas.microsoft.com/office/drawing/2014/main" xmlns="" id="{8E8F8454-D0A7-4C7E-9AAA-C32F4920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7" y="3784929"/>
            <a:ext cx="2381355" cy="58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078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image electron diffraction pattern">
            <a:extLst>
              <a:ext uri="{FF2B5EF4-FFF2-40B4-BE49-F238E27FC236}">
                <a16:creationId xmlns:a16="http://schemas.microsoft.com/office/drawing/2014/main" xmlns="" id="{3CAF9BE9-8132-4AF4-A769-605A3BFE2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13" y="875513"/>
            <a:ext cx="27622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EC787D5-0DE4-44B2-A670-6ABD5726757F}"/>
              </a:ext>
            </a:extLst>
          </p:cNvPr>
          <p:cNvSpPr txBox="1"/>
          <p:nvPr/>
        </p:nvSpPr>
        <p:spPr>
          <a:xfrm>
            <a:off x="513879" y="3748284"/>
            <a:ext cx="3899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 interference pattern produced by electrons passing through a crystal. The electron beam shows wave properties because of the interference pattern but  an electron behaves like a particle on hitting the screen behind the crystal.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935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mage supernova 1987">
            <a:extLst>
              <a:ext uri="{FF2B5EF4-FFF2-40B4-BE49-F238E27FC236}">
                <a16:creationId xmlns:a16="http://schemas.microsoft.com/office/drawing/2014/main" xmlns="" id="{1CF590A4-C307-44A7-911E-137B4E22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15" y="584331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image supernova">
            <a:extLst>
              <a:ext uri="{FF2B5EF4-FFF2-40B4-BE49-F238E27FC236}">
                <a16:creationId xmlns:a16="http://schemas.microsoft.com/office/drawing/2014/main" xmlns="" id="{2E4AA0CD-89E5-41FE-8D85-B78E60198CF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3" t="1230" b="16162"/>
          <a:stretch/>
        </p:blipFill>
        <p:spPr bwMode="auto">
          <a:xfrm>
            <a:off x="2388020" y="581891"/>
            <a:ext cx="2474082" cy="21537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2AB7C22-71D9-4183-A9A7-8D1CB3F624E6}"/>
              </a:ext>
            </a:extLst>
          </p:cNvPr>
          <p:cNvSpPr/>
          <p:nvPr/>
        </p:nvSpPr>
        <p:spPr>
          <a:xfrm>
            <a:off x="2530056" y="2236779"/>
            <a:ext cx="1339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Menagerie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92EFC34-8F3A-4128-835E-70CDFEFE61D6}"/>
              </a:ext>
            </a:extLst>
          </p:cNvPr>
          <p:cNvSpPr txBox="1"/>
          <p:nvPr/>
        </p:nvSpPr>
        <p:spPr>
          <a:xfrm>
            <a:off x="332510" y="61211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FF00"/>
                </a:solidFill>
              </a:rPr>
              <a:t>1987a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657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d/d4/Sun_poster.svg/1920px-Sun_poster.svg.png">
            <a:extLst>
              <a:ext uri="{FF2B5EF4-FFF2-40B4-BE49-F238E27FC236}">
                <a16:creationId xmlns:a16="http://schemas.microsoft.com/office/drawing/2014/main" xmlns="" id="{8BB3878C-A961-47F5-A34C-32609F404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89"/>
          <a:stretch/>
        </p:blipFill>
        <p:spPr bwMode="auto">
          <a:xfrm>
            <a:off x="234268" y="188682"/>
            <a:ext cx="4405746" cy="283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C994854-CB93-46C7-BD16-D47FAD1D5565}"/>
              </a:ext>
            </a:extLst>
          </p:cNvPr>
          <p:cNvSpPr/>
          <p:nvPr/>
        </p:nvSpPr>
        <p:spPr>
          <a:xfrm>
            <a:off x="476094" y="3053073"/>
            <a:ext cx="4330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By </a:t>
            </a:r>
            <a:r>
              <a:rPr lang="en-US" sz="1200" dirty="0" err="1"/>
              <a:t>Kelvinsong</a:t>
            </a:r>
            <a:r>
              <a:rPr lang="en-US" sz="1200" dirty="0"/>
              <a:t> - Own work, CC BY-SA 3.0, https://commons.wikimedia.org/w/index.php?curid=23371669</a:t>
            </a:r>
          </a:p>
        </p:txBody>
      </p:sp>
    </p:spTree>
    <p:extLst>
      <p:ext uri="{BB962C8B-B14F-4D97-AF65-F5344CB8AC3E}">
        <p14:creationId xmlns:p14="http://schemas.microsoft.com/office/powerpoint/2010/main" val="631638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universetoday.com/wp-content/uploads/2012/03/The_life_cycle_of_a_Sun-like_star_annotated.jpg">
            <a:extLst>
              <a:ext uri="{FF2B5EF4-FFF2-40B4-BE49-F238E27FC236}">
                <a16:creationId xmlns:a16="http://schemas.microsoft.com/office/drawing/2014/main" xmlns="" id="{F47FB1DC-2EE3-4F05-BBA2-50A9D3C1D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570" y="1203719"/>
            <a:ext cx="5040313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474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958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mages hertzsprung russell diagram">
            <a:extLst>
              <a:ext uri="{FF2B5EF4-FFF2-40B4-BE49-F238E27FC236}">
                <a16:creationId xmlns:a16="http://schemas.microsoft.com/office/drawing/2014/main" xmlns="" id="{9E00A626-8DDD-48FF-B7A9-BB950E34D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76"/>
          <a:stretch/>
        </p:blipFill>
        <p:spPr bwMode="auto">
          <a:xfrm>
            <a:off x="173811" y="1643380"/>
            <a:ext cx="4632233" cy="267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EAFA600-414E-4CE9-9D13-889B1CD42438}"/>
              </a:ext>
            </a:extLst>
          </p:cNvPr>
          <p:cNvSpPr/>
          <p:nvPr/>
        </p:nvSpPr>
        <p:spPr>
          <a:xfrm>
            <a:off x="491207" y="1503848"/>
            <a:ext cx="4194148" cy="27658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B658C60-123C-42AA-BD8B-A793B02D938C}"/>
              </a:ext>
            </a:extLst>
          </p:cNvPr>
          <p:cNvSpPr txBox="1"/>
          <p:nvPr/>
        </p:nvSpPr>
        <p:spPr>
          <a:xfrm>
            <a:off x="4346547" y="4278536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2500</a:t>
            </a:r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D108162-9482-4FE2-B885-0E166967B83F}"/>
              </a:ext>
            </a:extLst>
          </p:cNvPr>
          <p:cNvSpPr txBox="1"/>
          <p:nvPr/>
        </p:nvSpPr>
        <p:spPr>
          <a:xfrm>
            <a:off x="1662545" y="4488873"/>
            <a:ext cx="17536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effective temperature [K]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E7C2680-3CB0-4426-B708-5533457DB0F3}"/>
              </a:ext>
            </a:extLst>
          </p:cNvPr>
          <p:cNvSpPr txBox="1"/>
          <p:nvPr/>
        </p:nvSpPr>
        <p:spPr>
          <a:xfrm>
            <a:off x="3380508" y="4279795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5000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B39F67A-0F36-4AA6-9A1E-C731775C1926}"/>
              </a:ext>
            </a:extLst>
          </p:cNvPr>
          <p:cNvSpPr txBox="1"/>
          <p:nvPr/>
        </p:nvSpPr>
        <p:spPr>
          <a:xfrm>
            <a:off x="1341370" y="4273497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20000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2A0C35D-DC81-47E4-A589-B9680BE6AD95}"/>
              </a:ext>
            </a:extLst>
          </p:cNvPr>
          <p:cNvSpPr txBox="1"/>
          <p:nvPr/>
        </p:nvSpPr>
        <p:spPr>
          <a:xfrm>
            <a:off x="2332599" y="4274756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10000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4182706-1831-4DC8-BFF8-A4214A37ED92}"/>
              </a:ext>
            </a:extLst>
          </p:cNvPr>
          <p:cNvSpPr txBox="1"/>
          <p:nvPr/>
        </p:nvSpPr>
        <p:spPr>
          <a:xfrm>
            <a:off x="336286" y="4281054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40000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568497D-B26F-4ED6-A836-5FEF12B6EB46}"/>
              </a:ext>
            </a:extLst>
          </p:cNvPr>
          <p:cNvSpPr txBox="1"/>
          <p:nvPr/>
        </p:nvSpPr>
        <p:spPr>
          <a:xfrm>
            <a:off x="0" y="1224238"/>
            <a:ext cx="1220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luminosity  (</a:t>
            </a:r>
            <a:r>
              <a:rPr lang="en-AU" sz="1200" i="1" dirty="0" err="1"/>
              <a:t>L</a:t>
            </a:r>
            <a:r>
              <a:rPr lang="en-AU" sz="1200" baseline="-25000" dirty="0" err="1"/>
              <a:t>Sun</a:t>
            </a:r>
            <a:r>
              <a:rPr lang="en-AU" sz="1200" dirty="0"/>
              <a:t>)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72A923D-D13D-4308-B9D8-601EBDCA830B}"/>
              </a:ext>
            </a:extLst>
          </p:cNvPr>
          <p:cNvSpPr/>
          <p:nvPr/>
        </p:nvSpPr>
        <p:spPr>
          <a:xfrm>
            <a:off x="128469" y="1730559"/>
            <a:ext cx="332510" cy="2486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673BBD7-F774-45D9-BDCC-089E9894084F}"/>
              </a:ext>
            </a:extLst>
          </p:cNvPr>
          <p:cNvSpPr txBox="1"/>
          <p:nvPr/>
        </p:nvSpPr>
        <p:spPr>
          <a:xfrm>
            <a:off x="75570" y="4012780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10</a:t>
            </a:r>
            <a:r>
              <a:rPr lang="en-AU" sz="1400" baseline="30000" dirty="0"/>
              <a:t>-4</a:t>
            </a:r>
            <a:endParaRPr lang="en-US" sz="1000" baseline="30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C29CDBC-8F53-4F52-9DBA-E2B07F9C5796}"/>
              </a:ext>
            </a:extLst>
          </p:cNvPr>
          <p:cNvSpPr txBox="1"/>
          <p:nvPr/>
        </p:nvSpPr>
        <p:spPr>
          <a:xfrm>
            <a:off x="76830" y="3553061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10</a:t>
            </a:r>
            <a:r>
              <a:rPr lang="en-AU" sz="1400" baseline="30000" dirty="0"/>
              <a:t>-2</a:t>
            </a:r>
            <a:endParaRPr lang="en-US" sz="1000" baseline="30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9DDA0FE-CAD3-4636-964F-93506072D907}"/>
              </a:ext>
            </a:extLst>
          </p:cNvPr>
          <p:cNvSpPr txBox="1"/>
          <p:nvPr/>
        </p:nvSpPr>
        <p:spPr>
          <a:xfrm>
            <a:off x="243084" y="307696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</a:t>
            </a:r>
            <a:endParaRPr lang="en-US" sz="1000" baseline="30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69AA22E-0070-4C59-98B3-9BAFBA4F7DB7}"/>
              </a:ext>
            </a:extLst>
          </p:cNvPr>
          <p:cNvSpPr txBox="1"/>
          <p:nvPr/>
        </p:nvSpPr>
        <p:spPr>
          <a:xfrm>
            <a:off x="114616" y="2177682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10</a:t>
            </a:r>
            <a:r>
              <a:rPr lang="en-AU" sz="1400" baseline="30000" dirty="0"/>
              <a:t>4</a:t>
            </a:r>
            <a:endParaRPr lang="en-US" sz="1000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DCFF36E-3A0C-4F93-942F-3581F9556762}"/>
              </a:ext>
            </a:extLst>
          </p:cNvPr>
          <p:cNvSpPr txBox="1"/>
          <p:nvPr/>
        </p:nvSpPr>
        <p:spPr>
          <a:xfrm>
            <a:off x="107058" y="2646217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10</a:t>
            </a:r>
            <a:r>
              <a:rPr lang="en-AU" sz="1400" baseline="30000" dirty="0"/>
              <a:t>2</a:t>
            </a:r>
            <a:endParaRPr lang="en-US" sz="1000" baseline="30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9C1D8-FB7B-48F7-A1DD-79FD155FFC8D}"/>
              </a:ext>
            </a:extLst>
          </p:cNvPr>
          <p:cNvSpPr txBox="1"/>
          <p:nvPr/>
        </p:nvSpPr>
        <p:spPr>
          <a:xfrm>
            <a:off x="107058" y="1724261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10</a:t>
            </a:r>
            <a:r>
              <a:rPr lang="en-AU" sz="1400" baseline="30000" dirty="0"/>
              <a:t>6</a:t>
            </a:r>
            <a:endParaRPr lang="en-US" sz="1000" baseline="30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90561E5-0D6A-426E-92DF-3DDDE447CBCE}"/>
              </a:ext>
            </a:extLst>
          </p:cNvPr>
          <p:cNvSpPr txBox="1"/>
          <p:nvPr/>
        </p:nvSpPr>
        <p:spPr>
          <a:xfrm>
            <a:off x="1148668" y="1549190"/>
            <a:ext cx="86453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70C0"/>
                </a:solidFill>
              </a:rPr>
              <a:t>blue giants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CC32344-E970-4AC1-BD10-943146AD8C26}"/>
              </a:ext>
            </a:extLst>
          </p:cNvPr>
          <p:cNvSpPr txBox="1"/>
          <p:nvPr/>
        </p:nvSpPr>
        <p:spPr>
          <a:xfrm>
            <a:off x="3143722" y="1579418"/>
            <a:ext cx="11489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FF0000"/>
                </a:solidFill>
              </a:rPr>
              <a:t>red supergiants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BE842E8B-E197-4973-A30C-816EB4B7C278}"/>
              </a:ext>
            </a:extLst>
          </p:cNvPr>
          <p:cNvSpPr/>
          <p:nvPr/>
        </p:nvSpPr>
        <p:spPr>
          <a:xfrm>
            <a:off x="3423332" y="2886783"/>
            <a:ext cx="581891" cy="158698"/>
          </a:xfrm>
          <a:custGeom>
            <a:avLst/>
            <a:gdLst>
              <a:gd name="connsiteX0" fmla="*/ 7557 w 581891"/>
              <a:gd name="connsiteY0" fmla="*/ 15115 h 158698"/>
              <a:gd name="connsiteX1" fmla="*/ 566777 w 581891"/>
              <a:gd name="connsiteY1" fmla="*/ 0 h 158698"/>
              <a:gd name="connsiteX2" fmla="*/ 581891 w 581891"/>
              <a:gd name="connsiteY2" fmla="*/ 158698 h 158698"/>
              <a:gd name="connsiteX3" fmla="*/ 83128 w 581891"/>
              <a:gd name="connsiteY3" fmla="*/ 136027 h 158698"/>
              <a:gd name="connsiteX4" fmla="*/ 0 w 581891"/>
              <a:gd name="connsiteY4" fmla="*/ 113356 h 158698"/>
              <a:gd name="connsiteX5" fmla="*/ 7557 w 581891"/>
              <a:gd name="connsiteY5" fmla="*/ 15115 h 15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1891" h="158698">
                <a:moveTo>
                  <a:pt x="7557" y="15115"/>
                </a:moveTo>
                <a:lnTo>
                  <a:pt x="566777" y="0"/>
                </a:lnTo>
                <a:lnTo>
                  <a:pt x="581891" y="158698"/>
                </a:lnTo>
                <a:lnTo>
                  <a:pt x="83128" y="136027"/>
                </a:lnTo>
                <a:lnTo>
                  <a:pt x="0" y="113356"/>
                </a:lnTo>
                <a:lnTo>
                  <a:pt x="7557" y="1511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8E74CCA-61E3-494A-B011-7AEC14EF66D1}"/>
              </a:ext>
            </a:extLst>
          </p:cNvPr>
          <p:cNvSpPr txBox="1"/>
          <p:nvPr/>
        </p:nvSpPr>
        <p:spPr>
          <a:xfrm>
            <a:off x="3687828" y="2977467"/>
            <a:ext cx="799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FF0000"/>
                </a:solidFill>
              </a:rPr>
              <a:t>red giants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0089B8C6-30FE-48BE-A497-F1FFDA7D4A7A}"/>
              </a:ext>
            </a:extLst>
          </p:cNvPr>
          <p:cNvSpPr/>
          <p:nvPr/>
        </p:nvSpPr>
        <p:spPr>
          <a:xfrm>
            <a:off x="3181507" y="3959881"/>
            <a:ext cx="914400" cy="151140"/>
          </a:xfrm>
          <a:custGeom>
            <a:avLst/>
            <a:gdLst>
              <a:gd name="connsiteX0" fmla="*/ 60457 w 914400"/>
              <a:gd name="connsiteY0" fmla="*/ 0 h 151140"/>
              <a:gd name="connsiteX1" fmla="*/ 869058 w 914400"/>
              <a:gd name="connsiteY1" fmla="*/ 52899 h 151140"/>
              <a:gd name="connsiteX2" fmla="*/ 914400 w 914400"/>
              <a:gd name="connsiteY2" fmla="*/ 151140 h 151140"/>
              <a:gd name="connsiteX3" fmla="*/ 158698 w 914400"/>
              <a:gd name="connsiteY3" fmla="*/ 151140 h 151140"/>
              <a:gd name="connsiteX4" fmla="*/ 0 w 914400"/>
              <a:gd name="connsiteY4" fmla="*/ 143583 h 151140"/>
              <a:gd name="connsiteX5" fmla="*/ 60457 w 914400"/>
              <a:gd name="connsiteY5" fmla="*/ 0 h 15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151140">
                <a:moveTo>
                  <a:pt x="60457" y="0"/>
                </a:moveTo>
                <a:lnTo>
                  <a:pt x="869058" y="52899"/>
                </a:lnTo>
                <a:lnTo>
                  <a:pt x="914400" y="151140"/>
                </a:lnTo>
                <a:lnTo>
                  <a:pt x="158698" y="151140"/>
                </a:lnTo>
                <a:lnTo>
                  <a:pt x="0" y="143583"/>
                </a:lnTo>
                <a:lnTo>
                  <a:pt x="6045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8C319D0-75E7-4A48-BBF9-CEBEF513878B}"/>
              </a:ext>
            </a:extLst>
          </p:cNvPr>
          <p:cNvSpPr txBox="1"/>
          <p:nvPr/>
        </p:nvSpPr>
        <p:spPr>
          <a:xfrm>
            <a:off x="2954796" y="38843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main sequence</a:t>
            </a:r>
            <a:endParaRPr lang="en-US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4BCFBF37-72F1-489A-AF62-8476E01FB5A2}"/>
              </a:ext>
            </a:extLst>
          </p:cNvPr>
          <p:cNvSpPr/>
          <p:nvPr/>
        </p:nvSpPr>
        <p:spPr>
          <a:xfrm>
            <a:off x="1405607" y="3521574"/>
            <a:ext cx="816158" cy="136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22EB919-1435-46F2-BB76-2AA65B6CECF0}"/>
              </a:ext>
            </a:extLst>
          </p:cNvPr>
          <p:cNvSpPr txBox="1"/>
          <p:nvPr/>
        </p:nvSpPr>
        <p:spPr>
          <a:xfrm>
            <a:off x="1292251" y="3400661"/>
            <a:ext cx="993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white dwarfs</a:t>
            </a:r>
            <a:endParaRPr lang="en-US" sz="120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E1CC2A72-A493-4BF5-B1CC-BB6F6E1EC428}"/>
              </a:ext>
            </a:extLst>
          </p:cNvPr>
          <p:cNvSpPr/>
          <p:nvPr/>
        </p:nvSpPr>
        <p:spPr>
          <a:xfrm>
            <a:off x="763260" y="3030367"/>
            <a:ext cx="861500" cy="173812"/>
          </a:xfrm>
          <a:custGeom>
            <a:avLst/>
            <a:gdLst>
              <a:gd name="connsiteX0" fmla="*/ 0 w 861500"/>
              <a:gd name="connsiteY0" fmla="*/ 0 h 173812"/>
              <a:gd name="connsiteX1" fmla="*/ 861500 w 861500"/>
              <a:gd name="connsiteY1" fmla="*/ 45342 h 173812"/>
              <a:gd name="connsiteX2" fmla="*/ 838829 w 861500"/>
              <a:gd name="connsiteY2" fmla="*/ 173812 h 173812"/>
              <a:gd name="connsiteX3" fmla="*/ 128469 w 861500"/>
              <a:gd name="connsiteY3" fmla="*/ 166254 h 173812"/>
              <a:gd name="connsiteX4" fmla="*/ 0 w 861500"/>
              <a:gd name="connsiteY4" fmla="*/ 120912 h 173812"/>
              <a:gd name="connsiteX5" fmla="*/ 0 w 861500"/>
              <a:gd name="connsiteY5" fmla="*/ 0 h 17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500" h="173812">
                <a:moveTo>
                  <a:pt x="0" y="0"/>
                </a:moveTo>
                <a:lnTo>
                  <a:pt x="861500" y="45342"/>
                </a:lnTo>
                <a:lnTo>
                  <a:pt x="838829" y="173812"/>
                </a:lnTo>
                <a:lnTo>
                  <a:pt x="128469" y="166254"/>
                </a:lnTo>
                <a:lnTo>
                  <a:pt x="0" y="12091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B885D68-BF2B-46E2-A0FC-6945D6B66346}"/>
              </a:ext>
            </a:extLst>
          </p:cNvPr>
          <p:cNvSpPr txBox="1"/>
          <p:nvPr/>
        </p:nvSpPr>
        <p:spPr>
          <a:xfrm>
            <a:off x="1255725" y="2411950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main sequence</a:t>
            </a:r>
            <a:endParaRPr lang="en-US" sz="1200" dirty="0"/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xmlns="" id="{4B6C41F2-2592-405D-9B9D-482EB4A2B472}"/>
              </a:ext>
            </a:extLst>
          </p:cNvPr>
          <p:cNvSpPr txBox="1"/>
          <p:nvPr/>
        </p:nvSpPr>
        <p:spPr>
          <a:xfrm>
            <a:off x="695246" y="4723141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7030A0"/>
                </a:solidFill>
              </a:rPr>
              <a:t>O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57871BD-F2F2-4A09-9574-CB0A8DCD87D2}"/>
              </a:ext>
            </a:extLst>
          </p:cNvPr>
          <p:cNvSpPr txBox="1"/>
          <p:nvPr/>
        </p:nvSpPr>
        <p:spPr>
          <a:xfrm>
            <a:off x="1588237" y="4724401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7030A0"/>
                </a:solidFill>
              </a:rPr>
              <a:t>B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5F0C048-624C-47AD-A299-E51CEAA70D0F}"/>
              </a:ext>
            </a:extLst>
          </p:cNvPr>
          <p:cNvSpPr txBox="1"/>
          <p:nvPr/>
        </p:nvSpPr>
        <p:spPr>
          <a:xfrm>
            <a:off x="2571908" y="473321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7030A0"/>
                </a:solidFill>
              </a:rPr>
              <a:t>A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B4D01D8-1F59-4FD8-9123-2AFB1D839EE2}"/>
              </a:ext>
            </a:extLst>
          </p:cNvPr>
          <p:cNvSpPr txBox="1"/>
          <p:nvPr/>
        </p:nvSpPr>
        <p:spPr>
          <a:xfrm>
            <a:off x="3108456" y="4725660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7030A0"/>
                </a:solidFill>
              </a:rPr>
              <a:t>F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4659946-7FE9-4C91-AE27-ABF63AAC428C}"/>
              </a:ext>
            </a:extLst>
          </p:cNvPr>
          <p:cNvSpPr txBox="1"/>
          <p:nvPr/>
        </p:nvSpPr>
        <p:spPr>
          <a:xfrm>
            <a:off x="3380510" y="47181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7030A0"/>
                </a:solidFill>
              </a:rPr>
              <a:t>G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2115C275-F6DB-4CF4-A03B-420455480812}"/>
              </a:ext>
            </a:extLst>
          </p:cNvPr>
          <p:cNvSpPr txBox="1"/>
          <p:nvPr/>
        </p:nvSpPr>
        <p:spPr>
          <a:xfrm>
            <a:off x="3826374" y="472566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7030A0"/>
                </a:solidFill>
              </a:rPr>
              <a:t>K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2B51CBD-C684-4115-98E1-A0023A89D8A6}"/>
              </a:ext>
            </a:extLst>
          </p:cNvPr>
          <p:cNvSpPr txBox="1"/>
          <p:nvPr/>
        </p:nvSpPr>
        <p:spPr>
          <a:xfrm>
            <a:off x="4189111" y="4718103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7030A0"/>
                </a:solidFill>
              </a:rPr>
              <a:t>M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7E948D6-AD0E-437C-880C-8A89DE1C6C67}"/>
              </a:ext>
            </a:extLst>
          </p:cNvPr>
          <p:cNvSpPr txBox="1"/>
          <p:nvPr/>
        </p:nvSpPr>
        <p:spPr>
          <a:xfrm>
            <a:off x="1777160" y="4905769"/>
            <a:ext cx="1010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7030A0"/>
                </a:solidFill>
              </a:rPr>
              <a:t>spectral class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D736A0EF-B1CE-47F4-9286-6884C3A729E7}"/>
              </a:ext>
            </a:extLst>
          </p:cNvPr>
          <p:cNvSpPr txBox="1"/>
          <p:nvPr/>
        </p:nvSpPr>
        <p:spPr>
          <a:xfrm>
            <a:off x="3609344" y="1209125"/>
            <a:ext cx="1430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absolute magnitude</a:t>
            </a:r>
            <a:endParaRPr 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23D49CCF-AF1C-421A-8859-20B332368E61}"/>
              </a:ext>
            </a:extLst>
          </p:cNvPr>
          <p:cNvSpPr txBox="1"/>
          <p:nvPr/>
        </p:nvSpPr>
        <p:spPr>
          <a:xfrm>
            <a:off x="4632456" y="1745673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-10</a:t>
            </a:r>
            <a:endParaRPr lang="en-US" sz="1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8455A047-1A09-4E70-8CE2-B6A0BB9985BC}"/>
              </a:ext>
            </a:extLst>
          </p:cNvPr>
          <p:cNvSpPr txBox="1"/>
          <p:nvPr/>
        </p:nvSpPr>
        <p:spPr>
          <a:xfrm>
            <a:off x="4687876" y="35014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1FD577CD-810F-4CED-9B33-29D635A3EAC2}"/>
              </a:ext>
            </a:extLst>
          </p:cNvPr>
          <p:cNvSpPr txBox="1"/>
          <p:nvPr/>
        </p:nvSpPr>
        <p:spPr>
          <a:xfrm>
            <a:off x="4680319" y="3002658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 4</a:t>
            </a:r>
            <a:endParaRPr lang="en-US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0FE2B2DD-B88B-425D-96B4-61A4B55889F3}"/>
              </a:ext>
            </a:extLst>
          </p:cNvPr>
          <p:cNvSpPr txBox="1"/>
          <p:nvPr/>
        </p:nvSpPr>
        <p:spPr>
          <a:xfrm>
            <a:off x="4681579" y="1938375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-8</a:t>
            </a:r>
            <a:endParaRPr lang="en-US" sz="1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4E5EE92C-F565-457D-AE00-EE855ACE7425}"/>
              </a:ext>
            </a:extLst>
          </p:cNvPr>
          <p:cNvSpPr txBox="1"/>
          <p:nvPr/>
        </p:nvSpPr>
        <p:spPr>
          <a:xfrm>
            <a:off x="4681578" y="3139942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 6</a:t>
            </a:r>
            <a:endParaRPr lang="en-US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A9F4F1A-5BA5-4042-BC70-5E27D9BBED96}"/>
              </a:ext>
            </a:extLst>
          </p:cNvPr>
          <p:cNvSpPr txBox="1"/>
          <p:nvPr/>
        </p:nvSpPr>
        <p:spPr>
          <a:xfrm>
            <a:off x="4687876" y="2828845"/>
            <a:ext cx="3080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 2 </a:t>
            </a:r>
            <a:endParaRPr 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F5C62832-605A-40AC-92CC-36773BF57FD7}"/>
              </a:ext>
            </a:extLst>
          </p:cNvPr>
          <p:cNvSpPr txBox="1"/>
          <p:nvPr/>
        </p:nvSpPr>
        <p:spPr>
          <a:xfrm>
            <a:off x="4687876" y="2639919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 0</a:t>
            </a:r>
            <a:endParaRPr lang="en-US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46DE9F69-600E-4AFF-890A-E56F3BD0512F}"/>
              </a:ext>
            </a:extLst>
          </p:cNvPr>
          <p:cNvSpPr txBox="1"/>
          <p:nvPr/>
        </p:nvSpPr>
        <p:spPr>
          <a:xfrm>
            <a:off x="4687876" y="2450994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-2</a:t>
            </a:r>
            <a:endParaRPr 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061D87BE-0872-48C2-961A-56D7294FC2B6}"/>
              </a:ext>
            </a:extLst>
          </p:cNvPr>
          <p:cNvSpPr txBox="1"/>
          <p:nvPr/>
        </p:nvSpPr>
        <p:spPr>
          <a:xfrm>
            <a:off x="4687876" y="2307410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-4</a:t>
            </a:r>
            <a:endParaRPr 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010634BD-BC11-415E-A436-88BE600E838A}"/>
              </a:ext>
            </a:extLst>
          </p:cNvPr>
          <p:cNvSpPr txBox="1"/>
          <p:nvPr/>
        </p:nvSpPr>
        <p:spPr>
          <a:xfrm>
            <a:off x="4690995" y="2141156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-6</a:t>
            </a:r>
            <a:endParaRPr lang="en-US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757BC717-859D-4B70-BA07-AF2ED1035896}"/>
              </a:ext>
            </a:extLst>
          </p:cNvPr>
          <p:cNvSpPr txBox="1"/>
          <p:nvPr/>
        </p:nvSpPr>
        <p:spPr>
          <a:xfrm>
            <a:off x="4682838" y="3330127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 8</a:t>
            </a:r>
            <a:endParaRPr lang="en-US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2BA0B8D-B7C5-467F-A19C-9E351886F7E8}"/>
              </a:ext>
            </a:extLst>
          </p:cNvPr>
          <p:cNvSpPr txBox="1"/>
          <p:nvPr/>
        </p:nvSpPr>
        <p:spPr>
          <a:xfrm>
            <a:off x="4693973" y="37268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12</a:t>
            </a:r>
            <a:endParaRPr 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CB08DEC9-8035-4C85-9D6D-9580E69CB6D2}"/>
              </a:ext>
            </a:extLst>
          </p:cNvPr>
          <p:cNvSpPr txBox="1"/>
          <p:nvPr/>
        </p:nvSpPr>
        <p:spPr>
          <a:xfrm>
            <a:off x="4685506" y="396114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14</a:t>
            </a:r>
            <a:endParaRPr lang="en-US" sz="1000" dirty="0"/>
          </a:p>
        </p:txBody>
      </p:sp>
      <p:sp>
        <p:nvSpPr>
          <p:cNvPr id="2055" name="Oval 2054">
            <a:extLst>
              <a:ext uri="{FF2B5EF4-FFF2-40B4-BE49-F238E27FC236}">
                <a16:creationId xmlns:a16="http://schemas.microsoft.com/office/drawing/2014/main" xmlns="" id="{E681213C-5C65-4917-96B5-70784AF49548}"/>
              </a:ext>
            </a:extLst>
          </p:cNvPr>
          <p:cNvSpPr/>
          <p:nvPr/>
        </p:nvSpPr>
        <p:spPr>
          <a:xfrm>
            <a:off x="3468674" y="3181507"/>
            <a:ext cx="75571" cy="68014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xmlns="" id="{C7BC43FC-7057-4366-ACF2-D019A7CB8C16}"/>
              </a:ext>
            </a:extLst>
          </p:cNvPr>
          <p:cNvSpPr txBox="1"/>
          <p:nvPr/>
        </p:nvSpPr>
        <p:spPr>
          <a:xfrm>
            <a:off x="3476231" y="3158836"/>
            <a:ext cx="378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Sun</a:t>
            </a:r>
            <a:endParaRPr lang="en-US" sz="1000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xmlns="" id="{697FDB51-A39C-4901-BC8F-BF8B6CF7B9A5}"/>
              </a:ext>
            </a:extLst>
          </p:cNvPr>
          <p:cNvSpPr/>
          <p:nvPr/>
        </p:nvSpPr>
        <p:spPr>
          <a:xfrm rot="376783">
            <a:off x="2962354" y="1688889"/>
            <a:ext cx="1459182" cy="1454833"/>
          </a:xfrm>
          <a:custGeom>
            <a:avLst/>
            <a:gdLst>
              <a:gd name="connsiteX0" fmla="*/ 589448 w 1459182"/>
              <a:gd name="connsiteY0" fmla="*/ 1454833 h 1454833"/>
              <a:gd name="connsiteX1" fmla="*/ 974856 w 1459182"/>
              <a:gd name="connsiteY1" fmla="*/ 1281022 h 1454833"/>
              <a:gd name="connsiteX2" fmla="*/ 1209124 w 1459182"/>
              <a:gd name="connsiteY2" fmla="*/ 1258351 h 1454833"/>
              <a:gd name="connsiteX3" fmla="*/ 1352707 w 1459182"/>
              <a:gd name="connsiteY3" fmla="*/ 646232 h 1454833"/>
              <a:gd name="connsiteX4" fmla="*/ 1450948 w 1459182"/>
              <a:gd name="connsiteY4" fmla="*/ 177696 h 1454833"/>
              <a:gd name="connsiteX5" fmla="*/ 1133553 w 1459182"/>
              <a:gd name="connsiteY5" fmla="*/ 600890 h 1454833"/>
              <a:gd name="connsiteX6" fmla="*/ 317395 w 1459182"/>
              <a:gd name="connsiteY6" fmla="*/ 676460 h 1454833"/>
              <a:gd name="connsiteX7" fmla="*/ 581891 w 1459182"/>
              <a:gd name="connsiteY7" fmla="*/ 442192 h 1454833"/>
              <a:gd name="connsiteX8" fmla="*/ 468535 w 1459182"/>
              <a:gd name="connsiteY8" fmla="*/ 49227 h 1454833"/>
              <a:gd name="connsiteX9" fmla="*/ 0 w 1459182"/>
              <a:gd name="connsiteY9" fmla="*/ 18999 h 145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9182" h="1454833">
                <a:moveTo>
                  <a:pt x="589448" y="1454833"/>
                </a:moveTo>
                <a:cubicBezTo>
                  <a:pt x="730512" y="1384301"/>
                  <a:pt x="871577" y="1313769"/>
                  <a:pt x="974856" y="1281022"/>
                </a:cubicBezTo>
                <a:cubicBezTo>
                  <a:pt x="1078135" y="1248275"/>
                  <a:pt x="1146149" y="1364149"/>
                  <a:pt x="1209124" y="1258351"/>
                </a:cubicBezTo>
                <a:cubicBezTo>
                  <a:pt x="1272099" y="1152553"/>
                  <a:pt x="1312403" y="826341"/>
                  <a:pt x="1352707" y="646232"/>
                </a:cubicBezTo>
                <a:cubicBezTo>
                  <a:pt x="1393011" y="466123"/>
                  <a:pt x="1487474" y="185253"/>
                  <a:pt x="1450948" y="177696"/>
                </a:cubicBezTo>
                <a:cubicBezTo>
                  <a:pt x="1414422" y="170139"/>
                  <a:pt x="1322479" y="517763"/>
                  <a:pt x="1133553" y="600890"/>
                </a:cubicBezTo>
                <a:cubicBezTo>
                  <a:pt x="944628" y="684017"/>
                  <a:pt x="409339" y="702910"/>
                  <a:pt x="317395" y="676460"/>
                </a:cubicBezTo>
                <a:cubicBezTo>
                  <a:pt x="225451" y="650010"/>
                  <a:pt x="556701" y="546731"/>
                  <a:pt x="581891" y="442192"/>
                </a:cubicBezTo>
                <a:cubicBezTo>
                  <a:pt x="607081" y="337653"/>
                  <a:pt x="565517" y="119759"/>
                  <a:pt x="468535" y="49227"/>
                </a:cubicBezTo>
                <a:cubicBezTo>
                  <a:pt x="371553" y="-21305"/>
                  <a:pt x="185776" y="-1153"/>
                  <a:pt x="0" y="18999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4233765-D6A6-4162-ADD8-856544793A93}"/>
              </a:ext>
            </a:extLst>
          </p:cNvPr>
          <p:cNvSpPr/>
          <p:nvPr/>
        </p:nvSpPr>
        <p:spPr>
          <a:xfrm>
            <a:off x="530805" y="1598231"/>
            <a:ext cx="2522233" cy="1991356"/>
          </a:xfrm>
          <a:custGeom>
            <a:avLst/>
            <a:gdLst>
              <a:gd name="connsiteX0" fmla="*/ 2522233 w 2522233"/>
              <a:gd name="connsiteY0" fmla="*/ 26529 h 1991356"/>
              <a:gd name="connsiteX1" fmla="*/ 1214868 w 2522233"/>
              <a:gd name="connsiteY1" fmla="*/ 64314 h 1991356"/>
              <a:gd name="connsiteX2" fmla="*/ 43529 w 2522233"/>
              <a:gd name="connsiteY2" fmla="*/ 585749 h 1991356"/>
              <a:gd name="connsiteX3" fmla="*/ 300468 w 2522233"/>
              <a:gd name="connsiteY3" fmla="*/ 1371680 h 1991356"/>
              <a:gd name="connsiteX4" fmla="*/ 776560 w 2522233"/>
              <a:gd name="connsiteY4" fmla="*/ 1991356 h 1991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2233" h="1991356">
                <a:moveTo>
                  <a:pt x="2522233" y="26529"/>
                </a:moveTo>
                <a:cubicBezTo>
                  <a:pt x="2075109" y="-1180"/>
                  <a:pt x="1627985" y="-28889"/>
                  <a:pt x="1214868" y="64314"/>
                </a:cubicBezTo>
                <a:cubicBezTo>
                  <a:pt x="801751" y="157517"/>
                  <a:pt x="195929" y="367855"/>
                  <a:pt x="43529" y="585749"/>
                </a:cubicBezTo>
                <a:cubicBezTo>
                  <a:pt x="-108871" y="803643"/>
                  <a:pt x="178296" y="1137412"/>
                  <a:pt x="300468" y="1371680"/>
                </a:cubicBezTo>
                <a:cubicBezTo>
                  <a:pt x="422640" y="1605948"/>
                  <a:pt x="599600" y="1798652"/>
                  <a:pt x="776560" y="1991356"/>
                </a:cubicBezTo>
              </a:path>
            </a:pathLst>
          </a:custGeom>
          <a:noFill/>
          <a:ln w="19050">
            <a:solidFill>
              <a:srgbClr val="CC006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50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hr diagram sta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5" name="AutoShape 4" descr="Image result for hr diagram sta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3078" name="Picture 6" descr="Image result for hr diagram st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" y="145310"/>
            <a:ext cx="4817223" cy="361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524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6" t="45788" r="28449" b="12396"/>
          <a:stretch/>
        </p:blipFill>
        <p:spPr bwMode="auto">
          <a:xfrm>
            <a:off x="402335" y="748833"/>
            <a:ext cx="4377132" cy="270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143354" y="2918765"/>
            <a:ext cx="716889" cy="131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2085762" y="2904135"/>
            <a:ext cx="10102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spectral class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4381805" y="1338682"/>
            <a:ext cx="168249" cy="672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 rot="16200000">
            <a:off x="4044524" y="1454636"/>
            <a:ext cx="83708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 smtClean="0"/>
              <a:t>luminosity</a:t>
            </a:r>
            <a:endParaRPr lang="en-AU" sz="1200" dirty="0"/>
          </a:p>
        </p:txBody>
      </p:sp>
      <p:sp>
        <p:nvSpPr>
          <p:cNvPr id="7" name="Rectangle 6"/>
          <p:cNvSpPr/>
          <p:nvPr/>
        </p:nvSpPr>
        <p:spPr>
          <a:xfrm>
            <a:off x="607162" y="1174590"/>
            <a:ext cx="175564" cy="1063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01009" y="1601119"/>
            <a:ext cx="143096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 smtClean="0"/>
              <a:t>absolute magnitude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551466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ssible axes for an H-R Diagram">
            <a:extLst>
              <a:ext uri="{FF2B5EF4-FFF2-40B4-BE49-F238E27FC236}">
                <a16:creationId xmlns:a16="http://schemas.microsoft.com/office/drawing/2014/main" xmlns="" id="{B0718AA8-3990-4923-A732-E1200E450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7" t="87292" b="4409"/>
          <a:stretch/>
        </p:blipFill>
        <p:spPr bwMode="auto">
          <a:xfrm>
            <a:off x="1110883" y="4118579"/>
            <a:ext cx="3571481" cy="30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249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images galaxies">
            <a:extLst>
              <a:ext uri="{FF2B5EF4-FFF2-40B4-BE49-F238E27FC236}">
                <a16:creationId xmlns:a16="http://schemas.microsoft.com/office/drawing/2014/main" xmlns="" id="{235A8C81-971D-49A4-B809-C01FC4648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7" t="15849" r="9291" b="22461"/>
          <a:stretch/>
        </p:blipFill>
        <p:spPr bwMode="auto">
          <a:xfrm>
            <a:off x="309839" y="1262024"/>
            <a:ext cx="4201706" cy="136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BB776723-0300-4F97-AA1E-6AA603AAE3A8}"/>
              </a:ext>
            </a:extLst>
          </p:cNvPr>
          <p:cNvCxnSpPr/>
          <p:nvPr/>
        </p:nvCxnSpPr>
        <p:spPr>
          <a:xfrm>
            <a:off x="1602089" y="2886783"/>
            <a:ext cx="2312450" cy="0"/>
          </a:xfrm>
          <a:prstGeom prst="straightConnector1">
            <a:avLst/>
          </a:prstGeom>
          <a:ln w="28575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7132AFEB-E880-48F4-A183-F611998AF0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129719"/>
              </p:ext>
            </p:extLst>
          </p:nvPr>
        </p:nvGraphicFramePr>
        <p:xfrm>
          <a:off x="2701309" y="2775358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4" imgW="164880" imgH="215640" progId="Equation.DSMT4">
                  <p:embed/>
                </p:oleObj>
              </mc:Choice>
              <mc:Fallback>
                <p:oleObj name="Equation" r:id="rId4" imgW="1648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1309" y="2775358"/>
                        <a:ext cx="165100" cy="215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B8EB3C57-7E15-4F13-93D9-516DCEFEDC8D}"/>
              </a:ext>
            </a:extLst>
          </p:cNvPr>
          <p:cNvCxnSpPr/>
          <p:nvPr/>
        </p:nvCxnSpPr>
        <p:spPr>
          <a:xfrm flipH="1">
            <a:off x="1148668" y="2010169"/>
            <a:ext cx="491206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45237CE0-745E-4A42-A4F2-5E518B8C24FE}"/>
              </a:ext>
            </a:extLst>
          </p:cNvPr>
          <p:cNvCxnSpPr>
            <a:cxnSpLocks/>
          </p:cNvCxnSpPr>
          <p:nvPr/>
        </p:nvCxnSpPr>
        <p:spPr>
          <a:xfrm>
            <a:off x="3961141" y="2018986"/>
            <a:ext cx="491206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EC11147-FDD9-49D5-847E-6A413B23FD0D}"/>
              </a:ext>
            </a:extLst>
          </p:cNvPr>
          <p:cNvSpPr txBox="1"/>
          <p:nvPr/>
        </p:nvSpPr>
        <p:spPr>
          <a:xfrm>
            <a:off x="1549191" y="929514"/>
            <a:ext cx="198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solidFill>
                  <a:srgbClr val="00B050"/>
                </a:solidFill>
              </a:rPr>
              <a:t>separation velocity  </a:t>
            </a:r>
            <a:r>
              <a:rPr lang="en-AU" sz="16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en-US" sz="1600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23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mages hubble's law">
            <a:extLst>
              <a:ext uri="{FF2B5EF4-FFF2-40B4-BE49-F238E27FC236}">
                <a16:creationId xmlns:a16="http://schemas.microsoft.com/office/drawing/2014/main" xmlns="" id="{7E030D19-9F77-46D1-B2B9-9127E7EA1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59" y="714336"/>
            <a:ext cx="409575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27E6DE9-4CCC-4237-B401-8F272A66E519}"/>
              </a:ext>
            </a:extLst>
          </p:cNvPr>
          <p:cNvSpPr txBox="1"/>
          <p:nvPr/>
        </p:nvSpPr>
        <p:spPr>
          <a:xfrm>
            <a:off x="1277137" y="3302420"/>
            <a:ext cx="174919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v</a:t>
            </a:r>
            <a:r>
              <a:rPr lang="en-AU" sz="1600" dirty="0"/>
              <a:t> = 39x10</a:t>
            </a:r>
            <a:r>
              <a:rPr lang="en-AU" sz="1600" baseline="30000" dirty="0"/>
              <a:t>6</a:t>
            </a:r>
            <a:r>
              <a:rPr lang="en-AU" sz="1600" dirty="0"/>
              <a:t>  m.s</a:t>
            </a:r>
            <a:r>
              <a:rPr lang="en-AU" sz="1600" baseline="30000" dirty="0"/>
              <a:t>-1</a:t>
            </a:r>
            <a:endParaRPr lang="en-US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3A05968-1D17-4B88-B322-1D72E9783F34}"/>
              </a:ext>
            </a:extLst>
          </p:cNvPr>
          <p:cNvSpPr txBox="1"/>
          <p:nvPr/>
        </p:nvSpPr>
        <p:spPr>
          <a:xfrm>
            <a:off x="1172598" y="4618601"/>
            <a:ext cx="174919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v</a:t>
            </a:r>
            <a:r>
              <a:rPr lang="en-AU" sz="1600" dirty="0"/>
              <a:t> = 61x10</a:t>
            </a:r>
            <a:r>
              <a:rPr lang="en-AU" sz="1600" baseline="30000" dirty="0"/>
              <a:t>6</a:t>
            </a:r>
            <a:r>
              <a:rPr lang="en-AU" sz="1600" dirty="0"/>
              <a:t>  m.s</a:t>
            </a:r>
            <a:r>
              <a:rPr lang="en-AU" sz="1600" baseline="30000" dirty="0"/>
              <a:t>-1</a:t>
            </a:r>
            <a:endParaRPr lang="en-US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4CC8D4C-ABE3-499D-B337-0EE122E8A101}"/>
              </a:ext>
            </a:extLst>
          </p:cNvPr>
          <p:cNvSpPr txBox="1"/>
          <p:nvPr/>
        </p:nvSpPr>
        <p:spPr>
          <a:xfrm>
            <a:off x="1142370" y="1958529"/>
            <a:ext cx="190468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v</a:t>
            </a:r>
            <a:r>
              <a:rPr lang="en-AU" sz="1600" dirty="0"/>
              <a:t> = 21.4x10</a:t>
            </a:r>
            <a:r>
              <a:rPr lang="en-AU" sz="1600" baseline="30000" dirty="0"/>
              <a:t>6</a:t>
            </a:r>
            <a:r>
              <a:rPr lang="en-AU" sz="1600" dirty="0"/>
              <a:t>  m.s</a:t>
            </a:r>
            <a:r>
              <a:rPr lang="en-AU" sz="1600" baseline="30000" dirty="0"/>
              <a:t>-1</a:t>
            </a:r>
            <a:endParaRPr lang="en-US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3686197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images hubble's law">
            <a:extLst>
              <a:ext uri="{FF2B5EF4-FFF2-40B4-BE49-F238E27FC236}">
                <a16:creationId xmlns:a16="http://schemas.microsoft.com/office/drawing/2014/main" xmlns="" id="{C8ACFDA0-B340-4E7D-86C9-321DB1A0A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4" b="10173"/>
          <a:stretch/>
        </p:blipFill>
        <p:spPr bwMode="auto">
          <a:xfrm>
            <a:off x="0" y="1473621"/>
            <a:ext cx="5040313" cy="402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CD08C6-D7A6-4E7A-9644-2FDD2225744B}"/>
              </a:ext>
            </a:extLst>
          </p:cNvPr>
          <p:cNvSpPr txBox="1"/>
          <p:nvPr/>
        </p:nvSpPr>
        <p:spPr>
          <a:xfrm>
            <a:off x="1466062" y="5516628"/>
            <a:ext cx="235679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600" dirty="0"/>
              <a:t>distance  [x10</a:t>
            </a:r>
            <a:r>
              <a:rPr lang="en-AU" sz="1600" baseline="30000" dirty="0"/>
              <a:t>6</a:t>
            </a:r>
            <a:r>
              <a:rPr lang="en-AU" sz="1600" dirty="0"/>
              <a:t> light years]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CDB4FE2-1667-4AED-8588-F99A41D8E1BF}"/>
              </a:ext>
            </a:extLst>
          </p:cNvPr>
          <p:cNvSpPr txBox="1"/>
          <p:nvPr/>
        </p:nvSpPr>
        <p:spPr>
          <a:xfrm rot="16200000" flipH="1">
            <a:off x="-1172212" y="3393104"/>
            <a:ext cx="271375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recession velocity  [km.s</a:t>
            </a:r>
            <a:r>
              <a:rPr lang="en-AU" baseline="30000" dirty="0"/>
              <a:t>-1</a:t>
            </a:r>
            <a:r>
              <a:rPr lang="en-AU" dirty="0"/>
              <a:t>]</a:t>
            </a:r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395B3858-DDB7-4820-80C2-E9156F75C352}"/>
              </a:ext>
            </a:extLst>
          </p:cNvPr>
          <p:cNvSpPr/>
          <p:nvPr/>
        </p:nvSpPr>
        <p:spPr>
          <a:xfrm>
            <a:off x="1874142" y="2168866"/>
            <a:ext cx="763260" cy="853944"/>
          </a:xfrm>
          <a:custGeom>
            <a:avLst/>
            <a:gdLst>
              <a:gd name="connsiteX0" fmla="*/ 0 w 763260"/>
              <a:gd name="connsiteY0" fmla="*/ 695246 h 853944"/>
              <a:gd name="connsiteX1" fmla="*/ 241825 w 763260"/>
              <a:gd name="connsiteY1" fmla="*/ 853944 h 853944"/>
              <a:gd name="connsiteX2" fmla="*/ 763260 w 763260"/>
              <a:gd name="connsiteY2" fmla="*/ 105798 h 853944"/>
              <a:gd name="connsiteX3" fmla="*/ 612119 w 763260"/>
              <a:gd name="connsiteY3" fmla="*/ 0 h 853944"/>
              <a:gd name="connsiteX4" fmla="*/ 0 w 763260"/>
              <a:gd name="connsiteY4" fmla="*/ 695246 h 85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260" h="853944">
                <a:moveTo>
                  <a:pt x="0" y="695246"/>
                </a:moveTo>
                <a:lnTo>
                  <a:pt x="241825" y="853944"/>
                </a:lnTo>
                <a:lnTo>
                  <a:pt x="763260" y="105798"/>
                </a:lnTo>
                <a:lnTo>
                  <a:pt x="612119" y="0"/>
                </a:lnTo>
                <a:lnTo>
                  <a:pt x="0" y="69524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1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2252</TotalTime>
  <Words>576</Words>
  <Application>Microsoft Office PowerPoint</Application>
  <PresentationFormat>Custom</PresentationFormat>
  <Paragraphs>250</Paragraphs>
  <Slides>28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Cooper</dc:creator>
  <cp:lastModifiedBy>Owner</cp:lastModifiedBy>
  <cp:revision>47</cp:revision>
  <dcterms:created xsi:type="dcterms:W3CDTF">2017-10-06T06:25:09Z</dcterms:created>
  <dcterms:modified xsi:type="dcterms:W3CDTF">2019-12-02T08:39:46Z</dcterms:modified>
</cp:coreProperties>
</file>